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9FE48E-EE33-40D9-8FF4-B341EACBF193}"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9EC66-FEF5-4E7C-A5BD-9532F27CE61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FE48E-EE33-40D9-8FF4-B341EACBF193}"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9EC66-FEF5-4E7C-A5BD-9532F27CE6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FE48E-EE33-40D9-8FF4-B341EACBF193}"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9EC66-FEF5-4E7C-A5BD-9532F27CE6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FE48E-EE33-40D9-8FF4-B341EACBF193}"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9EC66-FEF5-4E7C-A5BD-9532F27CE6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9FE48E-EE33-40D9-8FF4-B341EACBF193}"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9EC66-FEF5-4E7C-A5BD-9532F27CE61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9FE48E-EE33-40D9-8FF4-B341EACBF193}"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9EC66-FEF5-4E7C-A5BD-9532F27CE61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9FE48E-EE33-40D9-8FF4-B341EACBF193}" type="datetimeFigureOut">
              <a:rPr lang="en-US" smtClean="0"/>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B9EC66-FEF5-4E7C-A5BD-9532F27CE61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9FE48E-EE33-40D9-8FF4-B341EACBF193}" type="datetimeFigureOut">
              <a:rPr lang="en-US" smtClean="0"/>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B9EC66-FEF5-4E7C-A5BD-9532F27CE6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FE48E-EE33-40D9-8FF4-B341EACBF193}" type="datetimeFigureOut">
              <a:rPr lang="en-US" smtClean="0"/>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B9EC66-FEF5-4E7C-A5BD-9532F27CE6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FE48E-EE33-40D9-8FF4-B341EACBF193}"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9EC66-FEF5-4E7C-A5BD-9532F27CE61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FE48E-EE33-40D9-8FF4-B341EACBF193}"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9EC66-FEF5-4E7C-A5BD-9532F27CE61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FE48E-EE33-40D9-8FF4-B341EACBF193}" type="datetimeFigureOut">
              <a:rPr lang="en-US" smtClean="0"/>
              <a:t>4/1/2020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9EC66-FEF5-4E7C-A5BD-9532F27CE61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785786" y="214290"/>
            <a:ext cx="7772400" cy="1470025"/>
          </a:xfrm>
        </p:spPr>
        <p:txBody>
          <a:bodyPr/>
          <a:lstStyle/>
          <a:p>
            <a:pPr eaLnBrk="1" hangingPunct="1">
              <a:defRPr/>
            </a:pPr>
            <a:r>
              <a:rPr lang="ar-SA" b="1" dirty="0" smtClean="0"/>
              <a:t>مراحل النمو العقلى عند بياجيه</a:t>
            </a:r>
            <a:endParaRPr lang="en-US" dirty="0" smtClean="0"/>
          </a:p>
        </p:txBody>
      </p:sp>
      <p:sp>
        <p:nvSpPr>
          <p:cNvPr id="5" name="Rectangle 3"/>
          <p:cNvSpPr>
            <a:spLocks noGrp="1" noChangeArrowheads="1"/>
          </p:cNvSpPr>
          <p:nvPr>
            <p:ph type="subTitle" idx="1"/>
          </p:nvPr>
        </p:nvSpPr>
        <p:spPr>
          <a:xfrm>
            <a:off x="214282" y="1500174"/>
            <a:ext cx="8786842" cy="4429156"/>
          </a:xfrm>
        </p:spPr>
        <p:txBody>
          <a:bodyPr>
            <a:normAutofit/>
          </a:bodyPr>
          <a:lstStyle/>
          <a:p>
            <a:pPr algn="r" eaLnBrk="1" hangingPunct="1">
              <a:defRPr/>
            </a:pPr>
            <a:r>
              <a:rPr lang="ar-SA" sz="3600" b="1" dirty="0" smtClean="0">
                <a:solidFill>
                  <a:schemeClr val="tx1">
                    <a:lumMod val="95000"/>
                    <a:lumOff val="5000"/>
                  </a:schemeClr>
                </a:solidFill>
              </a:rPr>
              <a:t>اولا: المرحلة الحسية الحركية(من الميلاد الى سنتين)</a:t>
            </a:r>
          </a:p>
          <a:p>
            <a:pPr algn="r" eaLnBrk="1" hangingPunct="1">
              <a:defRPr/>
            </a:pPr>
            <a:r>
              <a:rPr lang="ar-SA" sz="3600" b="1" dirty="0" smtClean="0">
                <a:solidFill>
                  <a:schemeClr val="tx1">
                    <a:lumMod val="95000"/>
                    <a:lumOff val="5000"/>
                  </a:schemeClr>
                </a:solidFill>
              </a:rPr>
              <a:t>ثانياً: مرحلة ماقبل المفاهيم(من </a:t>
            </a:r>
            <a:r>
              <a:rPr lang="ar-EG" sz="3600" b="1" dirty="0" smtClean="0">
                <a:solidFill>
                  <a:schemeClr val="tx1">
                    <a:lumMod val="95000"/>
                    <a:lumOff val="5000"/>
                  </a:schemeClr>
                </a:solidFill>
              </a:rPr>
              <a:t>2</a:t>
            </a:r>
            <a:r>
              <a:rPr lang="ar-SA" sz="3600" b="1" dirty="0" smtClean="0">
                <a:solidFill>
                  <a:schemeClr val="tx1">
                    <a:lumMod val="95000"/>
                    <a:lumOff val="5000"/>
                  </a:schemeClr>
                </a:solidFill>
              </a:rPr>
              <a:t> حتى </a:t>
            </a:r>
            <a:r>
              <a:rPr lang="ar-EG" sz="3600" b="1" dirty="0" smtClean="0">
                <a:solidFill>
                  <a:schemeClr val="tx1">
                    <a:lumMod val="95000"/>
                    <a:lumOff val="5000"/>
                  </a:schemeClr>
                </a:solidFill>
              </a:rPr>
              <a:t>5</a:t>
            </a:r>
            <a:r>
              <a:rPr lang="ar-SA" sz="3600" b="1" dirty="0" smtClean="0">
                <a:solidFill>
                  <a:schemeClr val="tx1">
                    <a:lumMod val="95000"/>
                    <a:lumOff val="5000"/>
                  </a:schemeClr>
                </a:solidFill>
              </a:rPr>
              <a:t> سنوات)</a:t>
            </a:r>
          </a:p>
          <a:p>
            <a:pPr algn="r" eaLnBrk="1" hangingPunct="1">
              <a:defRPr/>
            </a:pPr>
            <a:r>
              <a:rPr lang="ar-SA" sz="3600" b="1" dirty="0" smtClean="0">
                <a:solidFill>
                  <a:schemeClr val="tx1">
                    <a:lumMod val="95000"/>
                    <a:lumOff val="5000"/>
                  </a:schemeClr>
                </a:solidFill>
              </a:rPr>
              <a:t>ثالثاً: مرحلة التفكير الحدسى (من</a:t>
            </a:r>
            <a:r>
              <a:rPr lang="ar-EG" sz="3600" b="1" dirty="0" smtClean="0">
                <a:solidFill>
                  <a:schemeClr val="tx1">
                    <a:lumMod val="95000"/>
                    <a:lumOff val="5000"/>
                  </a:schemeClr>
                </a:solidFill>
              </a:rPr>
              <a:t>5</a:t>
            </a:r>
            <a:r>
              <a:rPr lang="ar-SA" sz="3600" b="1" dirty="0" smtClean="0">
                <a:solidFill>
                  <a:schemeClr val="tx1">
                    <a:lumMod val="95000"/>
                    <a:lumOff val="5000"/>
                  </a:schemeClr>
                </a:solidFill>
              </a:rPr>
              <a:t> الى </a:t>
            </a:r>
            <a:r>
              <a:rPr lang="ar-EG" sz="3600" b="1" dirty="0" smtClean="0">
                <a:solidFill>
                  <a:schemeClr val="tx1">
                    <a:lumMod val="95000"/>
                    <a:lumOff val="5000"/>
                  </a:schemeClr>
                </a:solidFill>
              </a:rPr>
              <a:t>7</a:t>
            </a:r>
            <a:r>
              <a:rPr lang="ar-SA" sz="3600" b="1" dirty="0" smtClean="0">
                <a:solidFill>
                  <a:schemeClr val="tx1">
                    <a:lumMod val="95000"/>
                    <a:lumOff val="5000"/>
                  </a:schemeClr>
                </a:solidFill>
              </a:rPr>
              <a:t> سنوات)</a:t>
            </a:r>
          </a:p>
          <a:p>
            <a:pPr algn="r" eaLnBrk="1" hangingPunct="1">
              <a:defRPr/>
            </a:pPr>
            <a:r>
              <a:rPr lang="ar-SA" sz="3600" b="1" dirty="0" smtClean="0">
                <a:solidFill>
                  <a:schemeClr val="tx1">
                    <a:lumMod val="95000"/>
                    <a:lumOff val="5000"/>
                  </a:schemeClr>
                </a:solidFill>
              </a:rPr>
              <a:t>مرحلة العمليات المحسوسة(من </a:t>
            </a:r>
            <a:r>
              <a:rPr lang="ar-EG" sz="3600" b="1" dirty="0" smtClean="0">
                <a:solidFill>
                  <a:schemeClr val="tx1">
                    <a:lumMod val="95000"/>
                    <a:lumOff val="5000"/>
                  </a:schemeClr>
                </a:solidFill>
              </a:rPr>
              <a:t>7</a:t>
            </a:r>
            <a:r>
              <a:rPr lang="ar-SA" sz="3600" b="1" dirty="0" smtClean="0">
                <a:solidFill>
                  <a:schemeClr val="tx1">
                    <a:lumMod val="95000"/>
                    <a:lumOff val="5000"/>
                  </a:schemeClr>
                </a:solidFill>
              </a:rPr>
              <a:t> الى 11 سنة)</a:t>
            </a:r>
          </a:p>
          <a:p>
            <a:pPr algn="r" eaLnBrk="1" hangingPunct="1">
              <a:defRPr/>
            </a:pPr>
            <a:r>
              <a:rPr lang="ar-SA" sz="3600" b="1" dirty="0" smtClean="0">
                <a:solidFill>
                  <a:schemeClr val="tx1">
                    <a:lumMod val="95000"/>
                    <a:lumOff val="5000"/>
                  </a:schemeClr>
                </a:solidFill>
              </a:rPr>
              <a:t>خامسا: مرحلة العمليات الصورية او الشكلية (من 11 الى 15 سنة).</a:t>
            </a:r>
          </a:p>
          <a:p>
            <a:pPr algn="r" eaLnBrk="1" hangingPunct="1">
              <a:defRPr/>
            </a:pPr>
            <a:endParaRPr lang="ar-SA" sz="3600" b="1" dirty="0" smtClean="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0"/>
            <a:ext cx="9144000" cy="765175"/>
          </a:xfrm>
          <a:prstGeom prst="rect">
            <a:avLst/>
          </a:prstGeom>
        </p:spPr>
        <p:txBody>
          <a:bodyPr/>
          <a:lstStyle/>
          <a:p>
            <a:pPr marL="838200" marR="0" lvl="0" indent="-838200" algn="r" defTabSz="914400" rtl="0"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smtClean="0">
                <a:ln>
                  <a:noFill/>
                </a:ln>
                <a:solidFill>
                  <a:schemeClr val="tx1"/>
                </a:solidFill>
                <a:effectLst/>
                <a:uLnTx/>
                <a:uFillTx/>
                <a:latin typeface="+mj-lt"/>
                <a:ea typeface="+mj-ea"/>
                <a:cs typeface="+mj-cs"/>
              </a:rPr>
              <a:t>        </a:t>
            </a:r>
            <a:r>
              <a:rPr kumimoji="0" lang="ar-SA" sz="3200" b="1" i="0" u="none" strike="noStrike" kern="1200" cap="none" spc="0" normalizeH="0" baseline="0" noProof="0" smtClean="0">
                <a:ln>
                  <a:noFill/>
                </a:ln>
                <a:solidFill>
                  <a:schemeClr val="tx1"/>
                </a:solidFill>
                <a:effectLst/>
                <a:uLnTx/>
                <a:uFillTx/>
                <a:latin typeface="+mj-lt"/>
                <a:ea typeface="+mj-ea"/>
                <a:cs typeface="+mj-cs"/>
              </a:rPr>
              <a:t>اولا:  المرحلة الحسية الحركية(من الميلاد الى سنتين)</a:t>
            </a:r>
            <a:br>
              <a:rPr kumimoji="0" lang="ar-SA" sz="3200" b="1" i="0" u="none" strike="noStrike" kern="1200" cap="none" spc="0" normalizeH="0" baseline="0" noProof="0" smtClean="0">
                <a:ln>
                  <a:noFill/>
                </a:ln>
                <a:solidFill>
                  <a:schemeClr val="tx1"/>
                </a:solidFill>
                <a:effectLst/>
                <a:uLnTx/>
                <a:uFillTx/>
                <a:latin typeface="+mj-lt"/>
                <a:ea typeface="+mj-ea"/>
                <a:cs typeface="+mj-cs"/>
              </a:rPr>
            </a:br>
            <a:endParaRPr kumimoji="0" lang="en-US" sz="32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Rectangle 3"/>
          <p:cNvSpPr txBox="1">
            <a:spLocks noChangeArrowheads="1"/>
          </p:cNvSpPr>
          <p:nvPr/>
        </p:nvSpPr>
        <p:spPr>
          <a:xfrm>
            <a:off x="179388" y="404813"/>
            <a:ext cx="8964612" cy="6453187"/>
          </a:xfrm>
          <a:prstGeom prst="rect">
            <a:avLst/>
          </a:prstGeom>
        </p:spPr>
        <p:txBody>
          <a:bodyPr/>
          <a:lstStyle/>
          <a:p>
            <a:pPr marL="609600" marR="0" lvl="0" indent="-6096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2800" b="1" i="0" u="none" strike="noStrike" kern="1200" cap="none" spc="0" normalizeH="0" baseline="0" noProof="0" smtClean="0">
                <a:ln>
                  <a:noFill/>
                </a:ln>
                <a:solidFill>
                  <a:schemeClr val="tx1"/>
                </a:solidFill>
                <a:effectLst/>
                <a:uLnTx/>
                <a:uFillTx/>
                <a:latin typeface="+mn-lt"/>
                <a:ea typeface="+mn-ea"/>
                <a:cs typeface="+mn-cs"/>
              </a:rPr>
              <a:t>هى فترة غياب اللغة فالطفل الوليد يعبر عن نفسه عن طريق الجسم</a:t>
            </a:r>
            <a:endParaRPr kumimoji="0" lang="ar-EG" sz="2800" b="1" i="0" u="none" strike="noStrike" kern="1200" cap="none" spc="0" normalizeH="0" baseline="0" noProof="0" smtClean="0">
              <a:ln>
                <a:noFill/>
              </a:ln>
              <a:solidFill>
                <a:schemeClr val="tx1"/>
              </a:solidFill>
              <a:effectLst/>
              <a:uLnTx/>
              <a:uFillTx/>
              <a:latin typeface="+mn-lt"/>
              <a:ea typeface="+mn-ea"/>
              <a:cs typeface="+mn-cs"/>
            </a:endParaRPr>
          </a:p>
          <a:p>
            <a:pPr marL="609600" marR="0" lvl="0" indent="-6096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EG" sz="2800" b="0" i="0" u="none" strike="noStrike" kern="1200" cap="none" spc="0" normalizeH="0" baseline="0" noProof="0" smtClean="0">
                <a:ln>
                  <a:noFill/>
                </a:ln>
                <a:solidFill>
                  <a:schemeClr val="tx1"/>
                </a:solidFill>
                <a:effectLst/>
                <a:uLnTx/>
                <a:uFillTx/>
                <a:latin typeface="+mn-lt"/>
                <a:ea typeface="+mn-ea"/>
                <a:cs typeface="+mn-cs"/>
              </a:rPr>
              <a:t> </a:t>
            </a:r>
            <a:r>
              <a:rPr kumimoji="0" lang="ar-EG" sz="2800" b="1" i="0" u="none" strike="noStrike" kern="1200" cap="none" spc="0" normalizeH="0" baseline="0" noProof="0" smtClean="0">
                <a:ln>
                  <a:noFill/>
                </a:ln>
                <a:solidFill>
                  <a:schemeClr val="tx1"/>
                </a:solidFill>
                <a:effectLst/>
                <a:uLnTx/>
                <a:uFillTx/>
                <a:latin typeface="+mn-lt"/>
                <a:ea typeface="+mn-ea"/>
                <a:cs typeface="+mn-cs"/>
              </a:rPr>
              <a:t>يعتمد الطفل فى هذه المرحلة على الحواس والأفعال الحركية لاكتشاف العالم المحيط والتعرف على الأشياء الموجودة حوله ، مثل وضع كل الاشياء التى يمسكها فى فمه لمحاولة اكتشافها ، حيث </a:t>
            </a:r>
            <a:r>
              <a:rPr kumimoji="0" lang="ar-SA" sz="2800" b="1" i="0" u="none" strike="noStrike" kern="1200" cap="none" spc="0" normalizeH="0" baseline="0" noProof="0" smtClean="0">
                <a:ln>
                  <a:noFill/>
                </a:ln>
                <a:solidFill>
                  <a:schemeClr val="tx1"/>
                </a:solidFill>
                <a:effectLst/>
                <a:uLnTx/>
                <a:uFillTx/>
                <a:latin typeface="+mn-lt"/>
                <a:ea typeface="+mn-ea"/>
                <a:cs typeface="+mn-cs"/>
              </a:rPr>
              <a:t>يستكشف الطفل البيئة حسيا عن طريق يديه</a:t>
            </a:r>
            <a:r>
              <a:rPr kumimoji="0" lang="ar-EG" sz="2800" b="1" i="0" u="none" strike="noStrike" kern="1200" cap="none" spc="0" normalizeH="0" baseline="0" noProof="0" smtClean="0">
                <a:ln>
                  <a:noFill/>
                </a:ln>
                <a:solidFill>
                  <a:schemeClr val="tx1"/>
                </a:solidFill>
                <a:effectLst/>
                <a:uLnTx/>
                <a:uFillTx/>
                <a:latin typeface="+mn-lt"/>
                <a:ea typeface="+mn-ea"/>
                <a:cs typeface="+mn-cs"/>
              </a:rPr>
              <a:t> وفمه لذا نسمى هذه المرحلة بالحس حركية </a:t>
            </a:r>
          </a:p>
          <a:p>
            <a:pPr marL="609600" marR="0" lvl="0" indent="-6096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EG" sz="2800" b="1" i="0" u="none" strike="noStrike" kern="1200" cap="none" spc="0" normalizeH="0" baseline="0" noProof="0" smtClean="0">
                <a:ln>
                  <a:noFill/>
                </a:ln>
                <a:solidFill>
                  <a:schemeClr val="tx1"/>
                </a:solidFill>
                <a:effectLst/>
                <a:uLnTx/>
                <a:uFillTx/>
                <a:latin typeface="+mn-lt"/>
                <a:ea typeface="+mn-ea"/>
                <a:cs typeface="+mn-cs"/>
              </a:rPr>
              <a:t>فى هذه المرحلة يكون الطفل متمركزا حول ذاته  </a:t>
            </a:r>
          </a:p>
          <a:p>
            <a:pPr marL="609600" marR="0" lvl="0" indent="-6096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EG" sz="2800" b="1" i="0" u="none" strike="noStrike" kern="1200" cap="none" spc="0" normalizeH="0" baseline="0" noProof="0" smtClean="0">
                <a:ln>
                  <a:noFill/>
                </a:ln>
                <a:solidFill>
                  <a:schemeClr val="tx1"/>
                </a:solidFill>
                <a:effectLst/>
                <a:uLnTx/>
                <a:uFillTx/>
                <a:latin typeface="+mn-lt"/>
                <a:ea typeface="+mn-ea"/>
                <a:cs typeface="+mn-cs"/>
              </a:rPr>
              <a:t> يمكن الاستدلال على ذكاء الطفل عن طريق ملاحظة سلوكه </a:t>
            </a:r>
          </a:p>
          <a:p>
            <a:pPr marL="609600" marR="0" lvl="0" indent="-609600" algn="r" defTabSz="914400" rtl="1" eaLnBrk="1" fontAlgn="auto" latinLnBrk="0" hangingPunct="1">
              <a:lnSpc>
                <a:spcPct val="100000"/>
              </a:lnSpc>
              <a:spcBef>
                <a:spcPct val="20000"/>
              </a:spcBef>
              <a:spcAft>
                <a:spcPts val="0"/>
              </a:spcAft>
              <a:buClrTx/>
              <a:buSzTx/>
              <a:buFont typeface="Wingdings" pitchFamily="2" charset="2"/>
              <a:buNone/>
              <a:tabLst/>
              <a:defRPr/>
            </a:pPr>
            <a:r>
              <a:rPr kumimoji="0" lang="ar-EG" sz="2800" b="1" i="0" u="none" strike="noStrike" kern="1200" cap="none" spc="0" normalizeH="0" baseline="0" noProof="0" smtClean="0">
                <a:ln>
                  <a:noFill/>
                </a:ln>
                <a:solidFill>
                  <a:schemeClr val="tx1"/>
                </a:solidFill>
                <a:effectLst/>
                <a:uLnTx/>
                <a:uFillTx/>
                <a:latin typeface="+mn-lt"/>
                <a:ea typeface="+mn-ea"/>
                <a:cs typeface="+mn-cs"/>
              </a:rPr>
              <a:t>مثال: يريد طفل عمرة سنة واحدة لعبة موضوعة على مفرش منضدة</a:t>
            </a:r>
          </a:p>
          <a:p>
            <a:pPr marL="609600" marR="0" lvl="0" indent="-609600" algn="r" defTabSz="914400" rtl="1" eaLnBrk="1" fontAlgn="auto" latinLnBrk="0" hangingPunct="1">
              <a:lnSpc>
                <a:spcPct val="100000"/>
              </a:lnSpc>
              <a:spcBef>
                <a:spcPct val="20000"/>
              </a:spcBef>
              <a:spcAft>
                <a:spcPts val="0"/>
              </a:spcAft>
              <a:buClrTx/>
              <a:buSzTx/>
              <a:buFont typeface="Wingdings" pitchFamily="2" charset="2"/>
              <a:buNone/>
              <a:tabLst/>
              <a:defRPr/>
            </a:pPr>
            <a:r>
              <a:rPr kumimoji="0" lang="ar-EG" sz="2800" b="1" i="0" u="none" strike="noStrike" kern="1200" cap="none" spc="0" normalizeH="0" baseline="0" noProof="0" smtClean="0">
                <a:ln>
                  <a:noFill/>
                </a:ln>
                <a:solidFill>
                  <a:schemeClr val="tx1"/>
                </a:solidFill>
                <a:effectLst/>
                <a:uLnTx/>
                <a:uFillTx/>
                <a:latin typeface="+mn-lt"/>
                <a:ea typeface="+mn-ea"/>
                <a:cs typeface="+mn-cs"/>
              </a:rPr>
              <a:t>بعيدة عنه فإنه يجذب المفرش نحوه ليصل إلى اللعبة وينظر بياجيه إلى هذا السلوك (شد المفرش للحصول على اللعبة) نابع من ذكاء الطفل وقدرته العقلية </a:t>
            </a:r>
          </a:p>
          <a:p>
            <a:pPr marL="609600" marR="0" lvl="0" indent="-6096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2800" b="1" i="0" u="none" strike="noStrike" kern="1200" cap="none" spc="0" normalizeH="0" baseline="0" noProof="0" smtClean="0">
                <a:ln>
                  <a:noFill/>
                </a:ln>
                <a:solidFill>
                  <a:schemeClr val="tx1"/>
                </a:solidFill>
                <a:effectLst/>
                <a:uLnTx/>
                <a:uFillTx/>
                <a:latin typeface="+mn-lt"/>
                <a:ea typeface="+mn-ea"/>
                <a:cs typeface="+mn-cs"/>
              </a:rPr>
              <a:t>كل مرحلة تمهد للمرحلة التالية، ويتم التدرج من مرحلة لأخرى</a:t>
            </a:r>
            <a:endParaRPr kumimoji="0" lang="en-US" sz="2800" b="1" i="0" u="none" strike="noStrike" kern="1200" cap="none" spc="0" normalizeH="0" baseline="0" noProof="0" smtClean="0">
              <a:ln>
                <a:noFill/>
              </a:ln>
              <a:solidFill>
                <a:schemeClr val="tx1"/>
              </a:solidFill>
              <a:effectLst/>
              <a:uLnTx/>
              <a:uFillTx/>
              <a:latin typeface="+mn-lt"/>
              <a:ea typeface="+mn-ea"/>
              <a:cs typeface="+mn-cs"/>
            </a:endParaRPr>
          </a:p>
          <a:p>
            <a:pPr marL="609600" marR="0" lvl="0" indent="-609600" algn="r" defTabSz="914400" rtl="1" eaLnBrk="1" fontAlgn="auto" latinLnBrk="0" hangingPunct="1">
              <a:lnSpc>
                <a:spcPct val="100000"/>
              </a:lnSpc>
              <a:spcBef>
                <a:spcPct val="20000"/>
              </a:spcBef>
              <a:spcAft>
                <a:spcPts val="0"/>
              </a:spcAft>
              <a:buClrTx/>
              <a:buSzTx/>
              <a:buFont typeface="Wingdings" pitchFamily="2" charset="2"/>
              <a:buNone/>
              <a:tabLst/>
              <a:defRPr/>
            </a:pPr>
            <a:r>
              <a:rPr kumimoji="0" lang="ar-EG" sz="2800" b="1" i="0" u="none" strike="noStrike" kern="1200" cap="none" spc="0" normalizeH="0" baseline="0" noProof="0" smtClean="0">
                <a:ln>
                  <a:noFill/>
                </a:ln>
                <a:solidFill>
                  <a:schemeClr val="tx1"/>
                </a:solidFill>
                <a:effectLst/>
                <a:uLnTx/>
                <a:uFillTx/>
                <a:latin typeface="+mn-lt"/>
                <a:ea typeface="+mn-ea"/>
                <a:cs typeface="+mn-cs"/>
              </a:rPr>
              <a:t> </a:t>
            </a:r>
            <a:r>
              <a:rPr kumimoji="0" lang="ar-SA" sz="2800" b="1" i="0" u="none" strike="noStrike" kern="1200" cap="none" spc="0" normalizeH="0" baseline="0" noProof="0" smtClean="0">
                <a:ln>
                  <a:noFill/>
                </a:ln>
                <a:solidFill>
                  <a:schemeClr val="tx1"/>
                </a:solidFill>
                <a:effectLst/>
                <a:uLnTx/>
                <a:uFillTx/>
                <a:latin typeface="+mn-lt"/>
                <a:ea typeface="+mn-ea"/>
                <a:cs typeface="+mn-cs"/>
              </a:rPr>
              <a:t>وقد قسم بياجيه هذه المرحلة الى ست </a:t>
            </a:r>
            <a:r>
              <a:rPr kumimoji="0" lang="ar-EG" sz="2800" b="1" i="0" u="none" strike="noStrike" kern="1200" cap="none" spc="0" normalizeH="0" baseline="0" noProof="0" smtClean="0">
                <a:ln>
                  <a:noFill/>
                </a:ln>
                <a:solidFill>
                  <a:schemeClr val="tx1"/>
                </a:solidFill>
                <a:effectLst/>
                <a:uLnTx/>
                <a:uFillTx/>
                <a:latin typeface="+mn-lt"/>
                <a:ea typeface="+mn-ea"/>
                <a:cs typeface="+mn-cs"/>
              </a:rPr>
              <a:t>مراحل فرعية</a:t>
            </a:r>
            <a:r>
              <a:rPr kumimoji="0" lang="ar-SA" sz="2800" b="1" i="0" u="none" strike="noStrike" kern="1200" cap="none" spc="0" normalizeH="0" baseline="0" noProof="0" smtClean="0">
                <a:ln>
                  <a:noFill/>
                </a:ln>
                <a:solidFill>
                  <a:schemeClr val="tx1"/>
                </a:solidFill>
                <a:effectLst/>
                <a:uLnTx/>
                <a:uFillTx/>
                <a:latin typeface="+mn-lt"/>
                <a:ea typeface="+mn-ea"/>
                <a:cs typeface="+mn-cs"/>
              </a:rPr>
              <a:t> وهى كالآتى:</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68313" y="333375"/>
            <a:ext cx="8229600" cy="6223000"/>
          </a:xfrm>
          <a:prstGeom prst="rect">
            <a:avLst/>
          </a:prstGeom>
        </p:spPr>
        <p:txBody>
          <a:bodyPr/>
          <a:lstStyle/>
          <a:p>
            <a:pPr marL="609600" marR="0" lvl="0" indent="-609600" algn="r" defTabSz="914400" rtl="1" eaLnBrk="1" fontAlgn="auto" latinLnBrk="0" hangingPunct="1">
              <a:lnSpc>
                <a:spcPct val="90000"/>
              </a:lnSpc>
              <a:spcBef>
                <a:spcPct val="20000"/>
              </a:spcBef>
              <a:spcAft>
                <a:spcPts val="0"/>
              </a:spcAft>
              <a:buClrTx/>
              <a:buSzTx/>
              <a:buFont typeface="Wingdings" pitchFamily="2" charset="2"/>
              <a:buNone/>
              <a:tabLst/>
              <a:defRPr/>
            </a:pPr>
            <a:r>
              <a:rPr kumimoji="0" lang="ar-SA" sz="3600" b="0" i="0" u="none" strike="noStrike" kern="1200" cap="none" spc="0" normalizeH="0" baseline="0" noProof="0" smtClean="0">
                <a:ln>
                  <a:noFill/>
                </a:ln>
                <a:solidFill>
                  <a:schemeClr val="tx1"/>
                </a:solidFill>
                <a:effectLst/>
                <a:uLnTx/>
                <a:uFillTx/>
                <a:latin typeface="+mn-lt"/>
                <a:ea typeface="+mn-ea"/>
                <a:cs typeface="+mn-cs"/>
              </a:rPr>
              <a:t>              1- ممارسة الأفعال المنعكسة</a:t>
            </a:r>
            <a:endParaRPr kumimoji="0" lang="ar-SA" sz="2400" b="0" i="0" u="none" strike="noStrike" kern="1200" cap="none" spc="0" normalizeH="0" baseline="0" noProof="0" smtClean="0">
              <a:ln>
                <a:noFill/>
              </a:ln>
              <a:solidFill>
                <a:schemeClr val="tx1"/>
              </a:solidFill>
              <a:effectLst/>
              <a:uLnTx/>
              <a:uFillTx/>
              <a:latin typeface="+mn-lt"/>
              <a:ea typeface="+mn-ea"/>
              <a:cs typeface="+mn-cs"/>
            </a:endParaRPr>
          </a:p>
          <a:p>
            <a:pPr marL="609600" marR="0" lvl="0" indent="-609600" algn="r" defTabSz="914400" rtl="1" eaLnBrk="1" fontAlgn="auto" latinLnBrk="0" hangingPunct="1">
              <a:lnSpc>
                <a:spcPct val="90000"/>
              </a:lnSpc>
              <a:spcBef>
                <a:spcPct val="20000"/>
              </a:spcBef>
              <a:spcAft>
                <a:spcPts val="0"/>
              </a:spcAft>
              <a:buClrTx/>
              <a:buSzTx/>
              <a:buFont typeface="Arial" pitchFamily="34" charset="0"/>
              <a:buChar char="•"/>
              <a:tabLst/>
              <a:defRPr/>
            </a:pPr>
            <a:r>
              <a:rPr kumimoji="0" lang="ar-SA" sz="2800" b="0" i="0" u="none" strike="noStrike" kern="1200" cap="none" spc="0" normalizeH="0" baseline="0" noProof="0" smtClean="0">
                <a:ln>
                  <a:noFill/>
                </a:ln>
                <a:solidFill>
                  <a:schemeClr val="tx1"/>
                </a:solidFill>
                <a:effectLst/>
                <a:uLnTx/>
                <a:uFillTx/>
                <a:latin typeface="+mn-lt"/>
                <a:ea typeface="+mn-ea"/>
                <a:cs typeface="+mn-cs"/>
              </a:rPr>
              <a:t>    </a:t>
            </a:r>
            <a:r>
              <a:rPr kumimoji="0" lang="ar-SA" sz="3200" b="1" i="0" u="none" strike="noStrike" kern="1200" cap="none" spc="0" normalizeH="0" baseline="0" noProof="0" smtClean="0">
                <a:ln>
                  <a:noFill/>
                </a:ln>
                <a:solidFill>
                  <a:schemeClr val="tx1"/>
                </a:solidFill>
                <a:effectLst/>
                <a:uLnTx/>
                <a:uFillTx/>
                <a:latin typeface="+mn-lt"/>
                <a:ea typeface="+mn-ea"/>
                <a:cs typeface="+mn-cs"/>
              </a:rPr>
              <a:t>من الميلاد حتى نهاية الشهر الأول حيث يولد الطفل مزوداً بالأفعال ال</a:t>
            </a:r>
            <a:r>
              <a:rPr kumimoji="0" lang="ar-EG" sz="3200" b="1" i="0" u="none" strike="noStrike" kern="1200" cap="none" spc="0" normalizeH="0" baseline="0" noProof="0" smtClean="0">
                <a:ln>
                  <a:noFill/>
                </a:ln>
                <a:solidFill>
                  <a:schemeClr val="tx1"/>
                </a:solidFill>
                <a:effectLst/>
                <a:uLnTx/>
                <a:uFillTx/>
                <a:latin typeface="+mn-lt"/>
                <a:ea typeface="+mn-ea"/>
                <a:cs typeface="+mn-cs"/>
              </a:rPr>
              <a:t>منعكسة </a:t>
            </a:r>
            <a:r>
              <a:rPr kumimoji="0" lang="ar-SA" sz="3200" b="1" i="0" u="none" strike="noStrike" kern="1200" cap="none" spc="0" normalizeH="0" baseline="0" noProof="0" smtClean="0">
                <a:ln>
                  <a:noFill/>
                </a:ln>
                <a:solidFill>
                  <a:schemeClr val="tx1"/>
                </a:solidFill>
                <a:effectLst/>
                <a:uLnTx/>
                <a:uFillTx/>
                <a:latin typeface="+mn-lt"/>
                <a:ea typeface="+mn-ea"/>
                <a:cs typeface="+mn-cs"/>
              </a:rPr>
              <a:t>التى يحتاج إليها لاستمرار حياته (مثل المص والقدرة على البحث عن ثدى أمه) فالطفل يقوم بالمص والرضاعة بمجرد إحساسه الفورى بوجود شئ يلامس شفتيه (حلمة – أصابع يده – بطانية – غطاء) فتتولد لديه خبرة إيجابية للمس الحلمة لشفتيه فيرضع ويبتعد عن مص الأشياء المنفرة كالبطانية أو الغطاء ومن هنا تظهر بوادر تعديل الأطفال المنعكسة الفطرية وتصبح أكثر فعالية بالتعلم </a:t>
            </a:r>
            <a:r>
              <a:rPr kumimoji="0" lang="ar-EG" sz="3200" b="1" i="0" u="none" strike="noStrike" kern="1200" cap="none" spc="0" normalizeH="0" baseline="0" noProof="0" smtClean="0">
                <a:ln>
                  <a:noFill/>
                </a:ln>
                <a:solidFill>
                  <a:schemeClr val="tx1"/>
                </a:solidFill>
                <a:effectLst/>
                <a:uLnTx/>
                <a:uFillTx/>
                <a:latin typeface="+mn-lt"/>
                <a:ea typeface="+mn-ea"/>
                <a:cs typeface="+mn-cs"/>
              </a:rPr>
              <a:t>.</a:t>
            </a:r>
          </a:p>
          <a:p>
            <a:pPr marL="609600" marR="0" lvl="0" indent="-609600" algn="r" defTabSz="914400" rtl="1" eaLnBrk="1" fontAlgn="auto" latinLnBrk="0" hangingPunct="1">
              <a:lnSpc>
                <a:spcPct val="90000"/>
              </a:lnSpc>
              <a:spcBef>
                <a:spcPct val="20000"/>
              </a:spcBef>
              <a:spcAft>
                <a:spcPts val="0"/>
              </a:spcAft>
              <a:buClrTx/>
              <a:buSzTx/>
              <a:buFont typeface="Arial" pitchFamily="34" charset="0"/>
              <a:buChar char="•"/>
              <a:tabLst/>
              <a:defRPr/>
            </a:pPr>
            <a:r>
              <a:rPr kumimoji="0" lang="ar-EG" sz="3200" b="1" i="0" u="none" strike="noStrike" kern="1200" cap="none" spc="0" normalizeH="0" baseline="0" noProof="0" smtClean="0">
                <a:ln>
                  <a:noFill/>
                </a:ln>
                <a:solidFill>
                  <a:schemeClr val="tx1"/>
                </a:solidFill>
                <a:effectLst/>
                <a:uLnTx/>
                <a:uFillTx/>
                <a:latin typeface="+mn-lt"/>
                <a:ea typeface="+mn-ea"/>
                <a:cs typeface="+mn-cs"/>
              </a:rPr>
              <a:t> الافعال والحركات التى يقوم بها الطفل فى هذه المرحلة الفرعية هى أفعال منعكسة وحركات عشوائية كالقبض على الأشياء والمص والصراخ </a:t>
            </a:r>
          </a:p>
          <a:p>
            <a:pPr marL="609600" marR="0" lvl="0" indent="-609600" algn="r" defTabSz="914400" rtl="1" eaLnBrk="1" fontAlgn="auto" latinLnBrk="0" hangingPunct="1">
              <a:lnSpc>
                <a:spcPct val="90000"/>
              </a:lnSpc>
              <a:spcBef>
                <a:spcPct val="20000"/>
              </a:spcBef>
              <a:spcAft>
                <a:spcPts val="0"/>
              </a:spcAft>
              <a:buClrTx/>
              <a:buSzTx/>
              <a:buFont typeface="Wingdings" pitchFamily="2" charset="2"/>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1"/>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1"/>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0" y="260350"/>
            <a:ext cx="9144000" cy="6597650"/>
          </a:xfrm>
          <a:prstGeom prst="rect">
            <a:avLst/>
          </a:prstGeom>
        </p:spPr>
        <p:txBody>
          <a:bodyPr/>
          <a:lstStyle/>
          <a:p>
            <a:pPr marL="342900" marR="0" lvl="0" indent="-342900" algn="r" defTabSz="914400" rtl="1" eaLnBrk="1" fontAlgn="auto" latinLnBrk="0" hangingPunct="1">
              <a:lnSpc>
                <a:spcPct val="90000"/>
              </a:lnSpc>
              <a:spcBef>
                <a:spcPct val="20000"/>
              </a:spcBef>
              <a:spcAft>
                <a:spcPts val="0"/>
              </a:spcAft>
              <a:buClrTx/>
              <a:buSzTx/>
              <a:buFont typeface="Wingdings" pitchFamily="2" charset="2"/>
              <a:buNone/>
              <a:tabLst/>
              <a:defRPr/>
            </a:pPr>
            <a:r>
              <a:rPr kumimoji="0" lang="ar-SA" sz="3200" b="1" i="0" u="none" strike="noStrike" kern="1200" cap="none" spc="0" normalizeH="0" baseline="0" noProof="0" smtClean="0">
                <a:ln>
                  <a:noFill/>
                </a:ln>
                <a:solidFill>
                  <a:srgbClr val="993300"/>
                </a:solidFill>
                <a:effectLst/>
                <a:uLnTx/>
                <a:uFillTx/>
                <a:latin typeface="+mn-lt"/>
                <a:ea typeface="+mn-ea"/>
                <a:cs typeface="+mn-cs"/>
              </a:rPr>
              <a:t>2-</a:t>
            </a:r>
            <a:r>
              <a:rPr kumimoji="0" lang="ar-EG" sz="3200" b="1" i="0" u="none" strike="noStrike" kern="1200" cap="none" spc="0" normalizeH="0" baseline="0" noProof="0" smtClean="0">
                <a:ln>
                  <a:noFill/>
                </a:ln>
                <a:solidFill>
                  <a:srgbClr val="993300"/>
                </a:solidFill>
                <a:effectLst/>
                <a:uLnTx/>
                <a:uFillTx/>
                <a:latin typeface="+mn-lt"/>
                <a:ea typeface="+mn-ea"/>
                <a:cs typeface="+mn-cs"/>
              </a:rPr>
              <a:t>التكرار الآلى ل</a:t>
            </a:r>
            <a:r>
              <a:rPr kumimoji="0" lang="ar-SA" sz="3200" b="1" i="0" u="none" strike="noStrike" kern="1200" cap="none" spc="0" normalizeH="0" baseline="0" noProof="0" smtClean="0">
                <a:ln>
                  <a:noFill/>
                </a:ln>
                <a:solidFill>
                  <a:srgbClr val="993300"/>
                </a:solidFill>
                <a:effectLst/>
                <a:uLnTx/>
                <a:uFillTx/>
                <a:latin typeface="+mn-lt"/>
                <a:ea typeface="+mn-ea"/>
                <a:cs typeface="+mn-cs"/>
              </a:rPr>
              <a:t>لاستجابات </a:t>
            </a:r>
            <a:r>
              <a:rPr kumimoji="0" lang="ar-EG" sz="3200" b="1" i="0" u="none" strike="noStrike" kern="1200" cap="none" spc="0" normalizeH="0" baseline="0" noProof="0" smtClean="0">
                <a:ln>
                  <a:noFill/>
                </a:ln>
                <a:solidFill>
                  <a:srgbClr val="993300"/>
                </a:solidFill>
                <a:effectLst/>
                <a:uLnTx/>
                <a:uFillTx/>
                <a:latin typeface="+mn-lt"/>
                <a:ea typeface="+mn-ea"/>
                <a:cs typeface="+mn-cs"/>
              </a:rPr>
              <a:t>أو </a:t>
            </a:r>
            <a:r>
              <a:rPr kumimoji="0" lang="ar-SA" sz="3200" b="1" i="0" u="none" strike="noStrike" kern="1200" cap="none" spc="0" normalizeH="0" baseline="0" noProof="0" smtClean="0">
                <a:ln>
                  <a:noFill/>
                </a:ln>
                <a:solidFill>
                  <a:srgbClr val="993300"/>
                </a:solidFill>
                <a:effectLst/>
                <a:uLnTx/>
                <a:uFillTx/>
                <a:latin typeface="+mn-lt"/>
                <a:ea typeface="+mn-ea"/>
                <a:cs typeface="+mn-cs"/>
              </a:rPr>
              <a:t>ردود الأفعال</a:t>
            </a:r>
            <a:r>
              <a:rPr kumimoji="0" lang="ar-EG" sz="3200" b="1" i="0" u="none" strike="noStrike" kern="1200" cap="none" spc="0" normalizeH="0" baseline="0" noProof="0" smtClean="0">
                <a:ln>
                  <a:noFill/>
                </a:ln>
                <a:solidFill>
                  <a:srgbClr val="993300"/>
                </a:solidFill>
                <a:effectLst/>
                <a:uLnTx/>
                <a:uFillTx/>
                <a:latin typeface="+mn-lt"/>
                <a:ea typeface="+mn-ea"/>
                <a:cs typeface="+mn-cs"/>
              </a:rPr>
              <a:t> </a:t>
            </a:r>
            <a:r>
              <a:rPr kumimoji="0" lang="ar-SA" sz="3200" b="1" i="0" u="none" strike="noStrike" kern="1200" cap="none" spc="0" normalizeH="0" baseline="0" noProof="0" smtClean="0">
                <a:ln>
                  <a:noFill/>
                </a:ln>
                <a:solidFill>
                  <a:srgbClr val="993300"/>
                </a:solidFill>
                <a:effectLst/>
                <a:uLnTx/>
                <a:uFillTx/>
                <a:latin typeface="+mn-lt"/>
                <a:ea typeface="+mn-ea"/>
                <a:cs typeface="+mn-cs"/>
              </a:rPr>
              <a:t>الدورية الأولية :</a:t>
            </a:r>
            <a:r>
              <a:rPr kumimoji="0" lang="ar-SA" sz="2400" b="0" i="0" u="none" strike="noStrike" kern="1200" cap="none" spc="0" normalizeH="0" baseline="0" noProof="0" smtClean="0">
                <a:ln>
                  <a:noFill/>
                </a:ln>
                <a:solidFill>
                  <a:schemeClr val="tx1"/>
                </a:solidFill>
                <a:effectLst/>
                <a:uLnTx/>
                <a:uFillTx/>
                <a:latin typeface="+mn-lt"/>
                <a:ea typeface="+mn-ea"/>
                <a:cs typeface="+mn-cs"/>
              </a:rPr>
              <a:t> </a:t>
            </a:r>
          </a:p>
          <a:p>
            <a:pPr marL="342900" marR="0" lvl="0" indent="-342900" algn="r" defTabSz="914400" rtl="1" eaLnBrk="1" fontAlgn="auto" latinLnBrk="0" hangingPunct="1">
              <a:lnSpc>
                <a:spcPct val="90000"/>
              </a:lnSpc>
              <a:spcBef>
                <a:spcPct val="20000"/>
              </a:spcBef>
              <a:spcAft>
                <a:spcPts val="0"/>
              </a:spcAft>
              <a:buClrTx/>
              <a:buSzTx/>
              <a:buFont typeface="Wingdings" pitchFamily="2" charset="2"/>
              <a:buNone/>
              <a:tabLst/>
              <a:defRPr/>
            </a:pPr>
            <a:r>
              <a:rPr kumimoji="0" lang="ar-SA" sz="2800" b="0" i="0" u="none" strike="noStrike" kern="1200" cap="none" spc="0" normalizeH="0" baseline="0" noProof="0" smtClean="0">
                <a:ln>
                  <a:noFill/>
                </a:ln>
                <a:solidFill>
                  <a:schemeClr val="tx1"/>
                </a:solidFill>
                <a:effectLst/>
                <a:uLnTx/>
                <a:uFillTx/>
                <a:latin typeface="+mn-lt"/>
                <a:ea typeface="+mn-ea"/>
                <a:cs typeface="+mn-cs"/>
              </a:rPr>
              <a:t>	</a:t>
            </a:r>
            <a:r>
              <a:rPr kumimoji="0" lang="ar-SA" sz="3200" b="0" i="0" u="none" strike="noStrike" kern="1200" cap="none" spc="0" normalizeH="0" baseline="0" noProof="0" smtClean="0">
                <a:ln>
                  <a:noFill/>
                </a:ln>
                <a:solidFill>
                  <a:schemeClr val="tx1"/>
                </a:solidFill>
                <a:effectLst/>
                <a:uLnTx/>
                <a:uFillTx/>
                <a:latin typeface="+mn-lt"/>
                <a:ea typeface="+mn-ea"/>
                <a:cs typeface="+mn-cs"/>
              </a:rPr>
              <a:t>من </a:t>
            </a:r>
            <a:r>
              <a:rPr kumimoji="0" lang="ar-EG" sz="3200" b="0" i="0" u="none" strike="noStrike" kern="1200" cap="none" spc="0" normalizeH="0" baseline="0" noProof="0" smtClean="0">
                <a:ln>
                  <a:noFill/>
                </a:ln>
                <a:solidFill>
                  <a:schemeClr val="tx1"/>
                </a:solidFill>
                <a:effectLst/>
                <a:uLnTx/>
                <a:uFillTx/>
                <a:latin typeface="+mn-lt"/>
                <a:ea typeface="+mn-ea"/>
                <a:cs typeface="+mn-cs"/>
              </a:rPr>
              <a:t>الشهر الثانى</a:t>
            </a:r>
            <a:r>
              <a:rPr kumimoji="0" lang="ar-SA" sz="3200" b="0" i="0" u="none" strike="noStrike" kern="1200" cap="none" spc="0" normalizeH="0" baseline="0" noProof="0" smtClean="0">
                <a:ln>
                  <a:noFill/>
                </a:ln>
                <a:solidFill>
                  <a:schemeClr val="tx1"/>
                </a:solidFill>
                <a:effectLst/>
                <a:uLnTx/>
                <a:uFillTx/>
                <a:latin typeface="+mn-lt"/>
                <a:ea typeface="+mn-ea"/>
                <a:cs typeface="+mn-cs"/>
              </a:rPr>
              <a:t> حتى 4 شهور وفى هذه الفترة تحل الحركات الإرادية تدريجياً محل السوك الانعكاسى </a:t>
            </a:r>
            <a:r>
              <a:rPr kumimoji="0" lang="ar-EG" sz="3200" b="0" i="0" u="none" strike="noStrike" kern="1200" cap="none" spc="0" normalizeH="0" baseline="0" noProof="0" smtClean="0">
                <a:ln>
                  <a:noFill/>
                </a:ln>
                <a:solidFill>
                  <a:schemeClr val="tx1"/>
                </a:solidFill>
                <a:effectLst/>
                <a:uLnTx/>
                <a:uFillTx/>
                <a:latin typeface="+mn-lt"/>
                <a:ea typeface="+mn-ea"/>
                <a:cs typeface="+mn-cs"/>
              </a:rPr>
              <a:t> </a:t>
            </a:r>
            <a:r>
              <a:rPr kumimoji="0" lang="ar-SA" sz="3200" b="0" i="0" u="none" strike="noStrike" kern="1200" cap="none" spc="0" normalizeH="0" baseline="0" noProof="0" smtClean="0">
                <a:ln>
                  <a:noFill/>
                </a:ln>
                <a:solidFill>
                  <a:schemeClr val="tx1"/>
                </a:solidFill>
                <a:effectLst/>
                <a:uLnTx/>
                <a:uFillTx/>
                <a:latin typeface="+mn-lt"/>
                <a:ea typeface="+mn-ea"/>
                <a:cs typeface="+mn-cs"/>
              </a:rPr>
              <a:t>ويتطلب هذا من الطفل الرضيع أن يصل إلى درجة من الاستعداد والنضج تمكنه من الإتيان بأفعال خاصة به فيستغل قدراته لتطوير معارفه ومهاراته. </a:t>
            </a:r>
            <a:endParaRPr kumimoji="0" lang="ar-EG"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90000"/>
              </a:lnSpc>
              <a:spcBef>
                <a:spcPct val="20000"/>
              </a:spcBef>
              <a:spcAft>
                <a:spcPts val="0"/>
              </a:spcAft>
              <a:buClrTx/>
              <a:buSzTx/>
              <a:buFont typeface="Wingdings" pitchFamily="2" charset="2"/>
              <a:buNone/>
              <a:tabLst/>
              <a:defRPr/>
            </a:pPr>
            <a:r>
              <a:rPr kumimoji="0" lang="ar-EG" altLang="zh-CN" sz="3200" b="0" i="0" u="none" strike="noStrike" kern="1200" cap="none" spc="0" normalizeH="0" baseline="0" noProof="0" smtClean="0">
                <a:ln>
                  <a:noFill/>
                </a:ln>
                <a:solidFill>
                  <a:schemeClr val="tx1"/>
                </a:solidFill>
                <a:effectLst/>
                <a:uLnTx/>
                <a:uFillTx/>
                <a:latin typeface="+mn-lt"/>
                <a:ea typeface="+mn-ea"/>
                <a:cs typeface="+mn-cs"/>
              </a:rPr>
              <a:t> حيث تحل الحركات الإرادية تدريجياً، بشكل مقصود وتعرف بالأفعال الأولية (لأنها وظائف حركية للجسم) الدورية (لأنها يتم تكرارها)0 فالطفل يحرك رأسه وعينه فى تجاه الأصوات، </a:t>
            </a:r>
          </a:p>
          <a:p>
            <a:pPr marL="342900" marR="0" lvl="0" indent="-342900" algn="r" defTabSz="914400" rtl="1" eaLnBrk="1" fontAlgn="auto" latinLnBrk="0" hangingPunct="1">
              <a:lnSpc>
                <a:spcPct val="90000"/>
              </a:lnSpc>
              <a:spcBef>
                <a:spcPct val="20000"/>
              </a:spcBef>
              <a:spcAft>
                <a:spcPts val="0"/>
              </a:spcAft>
              <a:buClrTx/>
              <a:buSzTx/>
              <a:buFont typeface="Wingdings" pitchFamily="2" charset="2"/>
              <a:buNone/>
              <a:tabLst/>
              <a:defRPr/>
            </a:pPr>
            <a:r>
              <a:rPr kumimoji="0" lang="ar-EG" sz="3200" b="0" i="0" u="none" strike="noStrike" kern="1200" cap="none" spc="0" normalizeH="0" baseline="0" noProof="0" smtClean="0">
                <a:ln>
                  <a:noFill/>
                </a:ln>
                <a:solidFill>
                  <a:schemeClr val="tx1"/>
                </a:solidFill>
                <a:effectLst/>
                <a:uLnTx/>
                <a:uFillTx/>
                <a:latin typeface="+mn-lt"/>
                <a:ea typeface="+mn-ea"/>
                <a:cs typeface="+mn-cs"/>
              </a:rPr>
              <a:t>أى أنها تطور للأفعال المنعكسة التى اكتسبها الطفل فى المرحلة السابقة ، وتتم هذه الأفعال المنعكسة فى هذه المرحلة عن طريق التكرار فقط ولكن بدون هدف معين ، </a:t>
            </a:r>
            <a:r>
              <a:rPr kumimoji="0" lang="ar-EG" sz="3200" b="1" i="0" u="none" strike="noStrike" kern="1200" cap="none" spc="0" normalizeH="0" baseline="0" noProof="0" smtClean="0">
                <a:ln>
                  <a:noFill/>
                </a:ln>
                <a:solidFill>
                  <a:srgbClr val="993300"/>
                </a:solidFill>
                <a:effectLst/>
                <a:uLnTx/>
                <a:uFillTx/>
                <a:latin typeface="+mn-lt"/>
                <a:ea typeface="+mn-ea"/>
                <a:cs typeface="+mn-cs"/>
              </a:rPr>
              <a:t>مثل: المص المتكرر والفتح والغلق المتكررلليد واللمس المتكرر لغطاء السرير كان يمسك بالشئ ويتركه</a:t>
            </a:r>
          </a:p>
          <a:p>
            <a:pPr marL="342900" marR="0" lvl="0" indent="-342900" algn="r" defTabSz="914400" rtl="1" eaLnBrk="1" fontAlgn="auto" latinLnBrk="0" hangingPunct="1">
              <a:lnSpc>
                <a:spcPct val="90000"/>
              </a:lnSpc>
              <a:spcBef>
                <a:spcPct val="20000"/>
              </a:spcBef>
              <a:spcAft>
                <a:spcPts val="0"/>
              </a:spcAft>
              <a:buClrTx/>
              <a:buSzTx/>
              <a:buFont typeface="Wingdings" pitchFamily="2" charset="2"/>
              <a:buNone/>
              <a:tabLst/>
              <a:defRPr/>
            </a:pPr>
            <a:endParaRPr kumimoji="0" lang="ar-EG" sz="3200" b="1" i="0" u="none" strike="noStrike" kern="1200" cap="none" spc="0" normalizeH="0" baseline="0" noProof="0" dirty="0" smtClean="0">
              <a:ln>
                <a:noFill/>
              </a:ln>
              <a:solidFill>
                <a:srgbClr val="9933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260350"/>
            <a:ext cx="9144000" cy="6597650"/>
          </a:xfrm>
          <a:prstGeom prst="rect">
            <a:avLst/>
          </a:prstGeom>
        </p:spPr>
        <p:txBody>
          <a:bodyPr/>
          <a:lstStyle/>
          <a:p>
            <a:pPr marL="342900" marR="0" lvl="0" indent="-342900" algn="r" defTabSz="914400" rtl="1" eaLnBrk="1" fontAlgn="auto" latinLnBrk="0" hangingPunct="1">
              <a:lnSpc>
                <a:spcPct val="90000"/>
              </a:lnSpc>
              <a:spcBef>
                <a:spcPct val="20000"/>
              </a:spcBef>
              <a:spcAft>
                <a:spcPts val="0"/>
              </a:spcAft>
              <a:buClrTx/>
              <a:buSzTx/>
              <a:buFont typeface="Wingdings" pitchFamily="2" charset="2"/>
              <a:buNone/>
              <a:tabLst/>
              <a:defRPr/>
            </a:pPr>
            <a:r>
              <a:rPr kumimoji="0" lang="ar-EG" sz="2800" b="1" i="0" u="none" strike="noStrike" kern="1200" cap="none" spc="0" normalizeH="0" baseline="0" noProof="0" smtClean="0">
                <a:ln>
                  <a:noFill/>
                </a:ln>
                <a:solidFill>
                  <a:srgbClr val="993300"/>
                </a:solidFill>
                <a:effectLst/>
                <a:uLnTx/>
                <a:uFillTx/>
                <a:latin typeface="+mn-lt"/>
                <a:ea typeface="+mn-ea"/>
                <a:cs typeface="+mn-cs"/>
              </a:rPr>
              <a:t>  3</a:t>
            </a:r>
            <a:r>
              <a:rPr kumimoji="0" lang="ar-SA" sz="2800" b="1" i="0" u="none" strike="noStrike" kern="1200" cap="none" spc="0" normalizeH="0" baseline="0" noProof="0" smtClean="0">
                <a:ln>
                  <a:noFill/>
                </a:ln>
                <a:solidFill>
                  <a:srgbClr val="993300"/>
                </a:solidFill>
                <a:effectLst/>
                <a:uLnTx/>
                <a:uFillTx/>
                <a:latin typeface="+mn-lt"/>
                <a:ea typeface="+mn-ea"/>
                <a:cs typeface="+mn-cs"/>
              </a:rPr>
              <a:t>-الاستجابات (ردود الأفعال) الدورية الثانوية :</a:t>
            </a:r>
            <a:endParaRPr kumimoji="0" lang="ar-EG" sz="2800" b="1" i="0" u="none" strike="noStrike" kern="1200" cap="none" spc="0" normalizeH="0" baseline="0" noProof="0" smtClean="0">
              <a:ln>
                <a:noFill/>
              </a:ln>
              <a:solidFill>
                <a:srgbClr val="993300"/>
              </a:solidFill>
              <a:effectLst/>
              <a:uLnTx/>
              <a:uFillTx/>
              <a:latin typeface="+mn-lt"/>
              <a:ea typeface="+mn-ea"/>
              <a:cs typeface="+mn-cs"/>
            </a:endParaRPr>
          </a:p>
          <a:p>
            <a:pPr marL="342900" marR="0" lvl="0" indent="-342900" algn="r" defTabSz="914400" rtl="1" eaLnBrk="1" fontAlgn="auto" latinLnBrk="0" hangingPunct="1">
              <a:lnSpc>
                <a:spcPct val="90000"/>
              </a:lnSpc>
              <a:spcBef>
                <a:spcPct val="20000"/>
              </a:spcBef>
              <a:spcAft>
                <a:spcPts val="0"/>
              </a:spcAft>
              <a:buClrTx/>
              <a:buSzTx/>
              <a:buFont typeface="Arial" pitchFamily="34" charset="0"/>
              <a:buChar char="•"/>
              <a:tabLst/>
              <a:defRPr/>
            </a:pPr>
            <a:r>
              <a:rPr kumimoji="0" lang="ar-SA" sz="2800" b="0" i="0" u="none" strike="noStrike" kern="1200" cap="none" spc="0" normalizeH="0" baseline="0" noProof="0" smtClean="0">
                <a:ln>
                  <a:noFill/>
                </a:ln>
                <a:solidFill>
                  <a:schemeClr val="tx1"/>
                </a:solidFill>
                <a:effectLst/>
                <a:uLnTx/>
                <a:uFillTx/>
                <a:latin typeface="+mn-lt"/>
                <a:ea typeface="+mn-ea"/>
                <a:cs typeface="+mn-cs"/>
              </a:rPr>
              <a:t>من 4 شهور -</a:t>
            </a:r>
            <a:r>
              <a:rPr kumimoji="0" lang="ar-EG" sz="2800" b="0" i="0" u="none" strike="noStrike" kern="1200" cap="none" spc="0" normalizeH="0" baseline="0" noProof="0" smtClean="0">
                <a:ln>
                  <a:noFill/>
                </a:ln>
                <a:solidFill>
                  <a:schemeClr val="tx1"/>
                </a:solidFill>
                <a:effectLst/>
                <a:uLnTx/>
                <a:uFillTx/>
                <a:latin typeface="+mn-lt"/>
                <a:ea typeface="+mn-ea"/>
                <a:cs typeface="+mn-cs"/>
              </a:rPr>
              <a:t>6</a:t>
            </a:r>
            <a:r>
              <a:rPr kumimoji="0" lang="ar-SA" sz="2800" b="0" i="0" u="none" strike="noStrike" kern="1200" cap="none" spc="0" normalizeH="0" baseline="0" noProof="0" smtClean="0">
                <a:ln>
                  <a:noFill/>
                </a:ln>
                <a:solidFill>
                  <a:schemeClr val="tx1"/>
                </a:solidFill>
                <a:effectLst/>
                <a:uLnTx/>
                <a:uFillTx/>
                <a:latin typeface="+mn-lt"/>
                <a:ea typeface="+mn-ea"/>
                <a:cs typeface="+mn-cs"/>
              </a:rPr>
              <a:t>  شهور</a:t>
            </a:r>
            <a:r>
              <a:rPr kumimoji="0" lang="ar-EG" sz="2800" b="0" i="0" u="none" strike="noStrike" kern="1200" cap="none" spc="0" normalizeH="0" baseline="0" noProof="0" smtClean="0">
                <a:ln>
                  <a:noFill/>
                </a:ln>
                <a:solidFill>
                  <a:schemeClr val="tx1"/>
                </a:solidFill>
                <a:effectLst/>
                <a:uLnTx/>
                <a:uFillTx/>
                <a:latin typeface="+mn-lt"/>
                <a:ea typeface="+mn-ea"/>
                <a:cs typeface="+mn-cs"/>
              </a:rPr>
              <a:t>حيث يقوم الطفل بأفعال وتصرفات متكررة تحدث نتائج مسلية ومرضية ، </a:t>
            </a:r>
            <a:r>
              <a:rPr kumimoji="0" lang="ar-EG" sz="2400" b="1" i="0" u="none" strike="noStrike" kern="1200" cap="none" spc="0" normalizeH="0" baseline="0" noProof="0" smtClean="0">
                <a:ln>
                  <a:noFill/>
                </a:ln>
                <a:solidFill>
                  <a:srgbClr val="993300"/>
                </a:solidFill>
                <a:effectLst/>
                <a:uLnTx/>
                <a:uFillTx/>
                <a:latin typeface="+mn-lt"/>
                <a:ea typeface="+mn-ea"/>
                <a:cs typeface="+mn-cs"/>
              </a:rPr>
              <a:t>مثل : تكرار الطفل اندلاع رجله ليحدث حركة فى لعبة معلقة فوق سريره يصدر عنها صوت عند تحريها حيث ان اكتشف ذلك عن طريق الصدفة وبدأ يكرر هذا السلوك لشعوره بالمتعة والسرور وهنا يكون هناك قصد من تكرار أفعاله  </a:t>
            </a:r>
            <a:r>
              <a:rPr kumimoji="0" lang="ar-SA" sz="2400" b="1" i="0" u="none" strike="noStrike" kern="1200" cap="none" spc="0" normalizeH="0" baseline="0" noProof="0" smtClean="0">
                <a:ln>
                  <a:noFill/>
                </a:ln>
                <a:solidFill>
                  <a:srgbClr val="993300"/>
                </a:solidFill>
                <a:effectLst/>
                <a:uLnTx/>
                <a:uFillTx/>
                <a:latin typeface="+mn-lt"/>
                <a:ea typeface="+mn-ea"/>
                <a:cs typeface="+mn-cs"/>
              </a:rPr>
              <a:t> </a:t>
            </a:r>
            <a:endParaRPr kumimoji="0" lang="ar-EG" sz="2400" b="1" i="0" u="none" strike="noStrike" kern="1200" cap="none" spc="0" normalizeH="0" baseline="0" noProof="0" smtClean="0">
              <a:ln>
                <a:noFill/>
              </a:ln>
              <a:solidFill>
                <a:srgbClr val="993300"/>
              </a:solidFill>
              <a:effectLst/>
              <a:uLnTx/>
              <a:uFillTx/>
              <a:latin typeface="+mn-lt"/>
              <a:ea typeface="+mn-ea"/>
              <a:cs typeface="+mn-cs"/>
            </a:endParaRPr>
          </a:p>
          <a:p>
            <a:pPr marL="342900" marR="0" lvl="0" indent="-342900" algn="r" defTabSz="914400" rtl="1" eaLnBrk="1" fontAlgn="auto" latinLnBrk="0" hangingPunct="1">
              <a:lnSpc>
                <a:spcPct val="90000"/>
              </a:lnSpc>
              <a:spcBef>
                <a:spcPct val="20000"/>
              </a:spcBef>
              <a:spcAft>
                <a:spcPts val="0"/>
              </a:spcAft>
              <a:buClrTx/>
              <a:buSzTx/>
              <a:buFont typeface="Arial" pitchFamily="34" charset="0"/>
              <a:buChar char="•"/>
              <a:tabLst/>
              <a:defRPr/>
            </a:pPr>
            <a:r>
              <a:rPr kumimoji="0" lang="ar-EG" sz="2800" b="0" i="0" u="none" strike="noStrike" kern="1200" cap="none" spc="0" normalizeH="0" baseline="0" noProof="0" smtClean="0">
                <a:ln>
                  <a:noFill/>
                </a:ln>
                <a:solidFill>
                  <a:schemeClr val="tx1"/>
                </a:solidFill>
                <a:effectLst/>
                <a:uLnTx/>
                <a:uFillTx/>
                <a:latin typeface="+mn-lt"/>
                <a:ea typeface="+mn-ea"/>
                <a:cs typeface="+mn-cs"/>
              </a:rPr>
              <a:t>حيث </a:t>
            </a:r>
            <a:r>
              <a:rPr kumimoji="0" lang="ar-SA" sz="2800" b="0" i="0" u="none" strike="noStrike" kern="1200" cap="none" spc="0" normalizeH="0" baseline="0" noProof="0" smtClean="0">
                <a:ln>
                  <a:noFill/>
                </a:ln>
                <a:solidFill>
                  <a:schemeClr val="tx1"/>
                </a:solidFill>
                <a:effectLst/>
                <a:uLnTx/>
                <a:uFillTx/>
                <a:latin typeface="+mn-lt"/>
                <a:ea typeface="+mn-ea"/>
                <a:cs typeface="+mn-cs"/>
              </a:rPr>
              <a:t>يقلد الطفل الحركات التى يكون لها تأثير جيد عليه أى حركات مقصودة لها هدف فى أن يجعل الأحداث السعيدة تدوم كأن يمسك "الشخشيخة" ويحركها ويسمع صوتها الذى يثير اهتمامه ويسعده.</a:t>
            </a:r>
          </a:p>
          <a:p>
            <a:pPr marL="342900" marR="0" lvl="0" indent="-342900" algn="r" defTabSz="914400" rtl="1" eaLnBrk="1" fontAlgn="auto" latinLnBrk="0" hangingPunct="1">
              <a:lnSpc>
                <a:spcPct val="90000"/>
              </a:lnSpc>
              <a:spcBef>
                <a:spcPct val="20000"/>
              </a:spcBef>
              <a:spcAft>
                <a:spcPts val="0"/>
              </a:spcAft>
              <a:buClrTx/>
              <a:buSzTx/>
              <a:buFont typeface="Arial" pitchFamily="34" charset="0"/>
              <a:buChar char="•"/>
              <a:tabLst/>
              <a:defRPr/>
            </a:pPr>
            <a:r>
              <a:rPr kumimoji="0" lang="ar-SA" sz="2800" b="0" i="0" u="none" strike="noStrike" kern="1200" cap="none" spc="0" normalizeH="0" baseline="0" noProof="0" smtClean="0">
                <a:ln>
                  <a:noFill/>
                </a:ln>
                <a:solidFill>
                  <a:schemeClr val="tx1"/>
                </a:solidFill>
                <a:effectLst/>
                <a:uLnTx/>
                <a:uFillTx/>
                <a:latin typeface="+mn-lt"/>
                <a:ea typeface="+mn-ea"/>
                <a:cs typeface="+mn-cs"/>
              </a:rPr>
              <a:t>ان اتساق العين واليد الذى ينمو بالفعل فى الشهر الرابع يمكن الطفل فى هذه الفترة من توسيع نطاق أدائه وتصبح المحاكاة مقصودة ومنظمة بدرجة كبيرة </a:t>
            </a:r>
            <a:endParaRPr kumimoji="0" lang="ar-EG"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90000"/>
              </a:lnSpc>
              <a:spcBef>
                <a:spcPct val="20000"/>
              </a:spcBef>
              <a:spcAft>
                <a:spcPts val="0"/>
              </a:spcAft>
              <a:buClrTx/>
              <a:buSzTx/>
              <a:buFont typeface="Arial" pitchFamily="34" charset="0"/>
              <a:buChar char="•"/>
              <a:tabLst/>
              <a:defRPr/>
            </a:pPr>
            <a:r>
              <a:rPr kumimoji="0" lang="ar-EG" altLang="zh-CN" sz="2800" b="0" i="0" u="none" strike="noStrike" kern="1200" cap="none" spc="0" normalizeH="0" baseline="0" noProof="0" smtClean="0">
                <a:ln>
                  <a:noFill/>
                </a:ln>
                <a:solidFill>
                  <a:schemeClr val="tx1"/>
                </a:solidFill>
                <a:effectLst/>
                <a:uLnTx/>
                <a:uFillTx/>
                <a:latin typeface="+mn-lt"/>
                <a:ea typeface="+mn-ea"/>
                <a:cs typeface="+mn-cs"/>
              </a:rPr>
              <a:t>ثم يتطور نمو الطفل ويبدأ فى التركيز على الأشياء بدلاً من التركيز على جسمه. فحركات الطفل تكون متمركزة حول النتيجة الحادثة من تفاعله مع أشياء وموضوعات البيئة. فإذا كانت هذه النتيجة مُرضية فإنه يحاول أداء نفس الحركات بهدف الحفاظ على نفس النتيجة وبالتالى فإن التكرار هنا بهدف الحصول على النواتج الطيبة0 وهذه تسمى بالأفعال الدورية الثانوية وهى بمثابة تطور للأفعال الدورية</a:t>
            </a:r>
            <a:r>
              <a:rPr kumimoji="0" lang="ar-EG" altLang="zh-CN" sz="2800" b="0" i="0" u="none" strike="noStrike" kern="1200" cap="none" spc="0" normalizeH="0" baseline="0" noProof="0" smtClean="0">
                <a:ln>
                  <a:noFill/>
                </a:ln>
                <a:solidFill>
                  <a:schemeClr val="tx1"/>
                </a:solidFill>
                <a:effectLst/>
                <a:uLnTx/>
                <a:uFillTx/>
                <a:latin typeface="+mn-lt"/>
                <a:ea typeface="SimSun" pitchFamily="2" charset="-122"/>
                <a:cs typeface="+mn-cs"/>
              </a:rPr>
              <a:t> الاولية</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90000"/>
              </a:lnSpc>
              <a:spcBef>
                <a:spcPct val="20000"/>
              </a:spcBef>
              <a:spcAft>
                <a:spcPts val="0"/>
              </a:spcAft>
              <a:buClrTx/>
              <a:buSzTx/>
              <a:buFont typeface="Wingdings" pitchFamily="2" charset="2"/>
              <a:buNone/>
              <a:tabLst/>
              <a:defRPr/>
            </a:pPr>
            <a:endParaRPr kumimoji="0" lang="ar-EG"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90000"/>
              </a:lnSpc>
              <a:spcBef>
                <a:spcPct val="20000"/>
              </a:spcBef>
              <a:spcAft>
                <a:spcPts val="0"/>
              </a:spcAft>
              <a:buClrTx/>
              <a:buSzTx/>
              <a:buFont typeface="Wingdings" pitchFamily="2" charset="2"/>
              <a:buNone/>
              <a:tabLst/>
              <a:defRPr/>
            </a:pPr>
            <a:endParaRPr kumimoji="0" lang="ar-SA" sz="3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158750"/>
            <a:ext cx="8893175" cy="822325"/>
          </a:xfrm>
          <a:prstGeom prst="rect">
            <a:avLst/>
          </a:prstGeom>
        </p:spPr>
        <p:txBody>
          <a:bodyPr/>
          <a:lstStyle/>
          <a:p>
            <a:pPr marL="838200" marR="0" lvl="0" indent="-838200" algn="r" defTabSz="914400" rtl="0" eaLnBrk="1" fontAlgn="auto" latinLnBrk="0" hangingPunct="1">
              <a:lnSpc>
                <a:spcPct val="100000"/>
              </a:lnSpc>
              <a:spcBef>
                <a:spcPct val="0"/>
              </a:spcBef>
              <a:spcAft>
                <a:spcPts val="0"/>
              </a:spcAft>
              <a:buClrTx/>
              <a:buSzTx/>
              <a:buFontTx/>
              <a:buNone/>
              <a:tabLst/>
              <a:defRPr/>
            </a:pPr>
            <a:r>
              <a:rPr kumimoji="0" lang="ar-SA" sz="2800" b="1" i="0" u="none" strike="noStrike" kern="1200" cap="none" spc="0" normalizeH="0" baseline="0" noProof="0" smtClean="0">
                <a:ln>
                  <a:noFill/>
                </a:ln>
                <a:solidFill>
                  <a:srgbClr val="993300"/>
                </a:solidFill>
                <a:effectLst/>
                <a:uLnTx/>
                <a:uFillTx/>
                <a:latin typeface="+mj-lt"/>
                <a:ea typeface="+mj-ea"/>
                <a:cs typeface="+mj-cs"/>
              </a:rPr>
              <a:t>4-ا</a:t>
            </a:r>
            <a:r>
              <a:rPr kumimoji="0" lang="ar-EG" sz="2800" b="1" i="0" u="none" strike="noStrike" kern="1200" cap="none" spc="0" normalizeH="0" baseline="0" noProof="0" smtClean="0">
                <a:ln>
                  <a:noFill/>
                </a:ln>
                <a:solidFill>
                  <a:srgbClr val="993300"/>
                </a:solidFill>
                <a:effectLst/>
                <a:uLnTx/>
                <a:uFillTx/>
                <a:latin typeface="+mj-lt"/>
                <a:ea typeface="+mj-ea"/>
                <a:cs typeface="+mj-cs"/>
              </a:rPr>
              <a:t>لتوافق والمواءمة بين ردود الافعال الدورية الثانوية</a:t>
            </a:r>
            <a:r>
              <a:rPr kumimoji="0" lang="ar-SA" sz="2800" b="1" i="0" u="none" strike="noStrike" kern="1200" cap="none" spc="0" normalizeH="0" baseline="0" noProof="0" smtClean="0">
                <a:ln>
                  <a:noFill/>
                </a:ln>
                <a:solidFill>
                  <a:srgbClr val="993300"/>
                </a:solidFill>
                <a:effectLst/>
                <a:uLnTx/>
                <a:uFillTx/>
                <a:latin typeface="+mj-lt"/>
                <a:ea typeface="+mj-ea"/>
                <a:cs typeface="+mj-cs"/>
              </a:rPr>
              <a:t>:</a:t>
            </a:r>
            <a:r>
              <a:rPr kumimoji="0" lang="ar-SA" sz="4000" b="0" i="0" u="none" strike="noStrike" kern="1200" cap="none" spc="0" normalizeH="0" baseline="0" noProof="0" smtClean="0">
                <a:ln>
                  <a:noFill/>
                </a:ln>
                <a:solidFill>
                  <a:schemeClr val="tx1"/>
                </a:solidFill>
                <a:effectLst/>
                <a:uLnTx/>
                <a:uFillTx/>
                <a:latin typeface="+mj-lt"/>
                <a:ea typeface="+mj-ea"/>
                <a:cs typeface="+mj-cs"/>
              </a:rPr>
              <a:t> </a:t>
            </a:r>
            <a:endParaRPr kumimoji="0" lang="en-US" sz="4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Rectangle 3"/>
          <p:cNvSpPr txBox="1">
            <a:spLocks noChangeArrowheads="1"/>
          </p:cNvSpPr>
          <p:nvPr/>
        </p:nvSpPr>
        <p:spPr>
          <a:xfrm>
            <a:off x="468313" y="981075"/>
            <a:ext cx="8229600" cy="5645150"/>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2800" b="1" i="0" u="none" strike="noStrike" kern="1200" cap="none" spc="0" normalizeH="0" baseline="0" noProof="0" smtClean="0">
                <a:ln>
                  <a:noFill/>
                </a:ln>
                <a:solidFill>
                  <a:schemeClr val="tx1"/>
                </a:solidFill>
                <a:effectLst/>
                <a:uLnTx/>
                <a:uFillTx/>
                <a:latin typeface="+mn-lt"/>
                <a:ea typeface="+mn-ea"/>
                <a:cs typeface="+mn-cs"/>
              </a:rPr>
              <a:t>	</a:t>
            </a:r>
            <a:r>
              <a:rPr kumimoji="0" lang="ar-SA" sz="2800" b="0" i="0" u="none" strike="noStrike" kern="1200" cap="none" spc="0" normalizeH="0" baseline="0" noProof="0" smtClean="0">
                <a:ln>
                  <a:noFill/>
                </a:ln>
                <a:solidFill>
                  <a:schemeClr val="tx1"/>
                </a:solidFill>
                <a:effectLst/>
                <a:uLnTx/>
                <a:uFillTx/>
                <a:latin typeface="+mn-lt"/>
                <a:ea typeface="+mn-ea"/>
                <a:cs typeface="+mn-cs"/>
              </a:rPr>
              <a:t>من</a:t>
            </a:r>
            <a:r>
              <a:rPr kumimoji="0" lang="ar-EG" sz="2800" b="0" i="0" u="none" strike="noStrike" kern="1200" cap="none" spc="0" normalizeH="0" baseline="0" noProof="0" smtClean="0">
                <a:ln>
                  <a:noFill/>
                </a:ln>
                <a:solidFill>
                  <a:schemeClr val="tx1"/>
                </a:solidFill>
                <a:effectLst/>
                <a:uLnTx/>
                <a:uFillTx/>
                <a:latin typeface="+mn-lt"/>
                <a:ea typeface="+mn-ea"/>
                <a:cs typeface="+mn-cs"/>
              </a:rPr>
              <a:t>7</a:t>
            </a:r>
            <a:r>
              <a:rPr kumimoji="0" lang="ar-SA" sz="2800" b="0" i="0" u="none" strike="noStrike" kern="1200" cap="none" spc="0" normalizeH="0" baseline="0" noProof="0" smtClean="0">
                <a:ln>
                  <a:noFill/>
                </a:ln>
                <a:solidFill>
                  <a:schemeClr val="tx1"/>
                </a:solidFill>
                <a:effectLst/>
                <a:uLnTx/>
                <a:uFillTx/>
                <a:latin typeface="+mn-lt"/>
                <a:ea typeface="+mn-ea"/>
                <a:cs typeface="+mn-cs"/>
              </a:rPr>
              <a:t> شهور حتى 1</a:t>
            </a:r>
            <a:r>
              <a:rPr kumimoji="0" lang="ar-EG" sz="2800" b="0" i="0" u="none" strike="noStrike" kern="1200" cap="none" spc="0" normalizeH="0" baseline="0" noProof="0" smtClean="0">
                <a:ln>
                  <a:noFill/>
                </a:ln>
                <a:solidFill>
                  <a:schemeClr val="tx1"/>
                </a:solidFill>
                <a:effectLst/>
                <a:uLnTx/>
                <a:uFillTx/>
                <a:latin typeface="+mn-lt"/>
                <a:ea typeface="+mn-ea"/>
                <a:cs typeface="+mn-cs"/>
              </a:rPr>
              <a:t>0</a:t>
            </a:r>
            <a:r>
              <a:rPr kumimoji="0" lang="ar-SA" sz="2800" b="0" i="0" u="none" strike="noStrike" kern="1200" cap="none" spc="0" normalizeH="0" baseline="0" noProof="0" smtClean="0">
                <a:ln>
                  <a:noFill/>
                </a:ln>
                <a:solidFill>
                  <a:schemeClr val="tx1"/>
                </a:solidFill>
                <a:effectLst/>
                <a:uLnTx/>
                <a:uFillTx/>
                <a:latin typeface="+mn-lt"/>
                <a:ea typeface="+mn-ea"/>
                <a:cs typeface="+mn-cs"/>
              </a:rPr>
              <a:t> شهر تتزايد المعرفة العملية للطفل بصفة منتظمة منذ ولادته، ويظهر تطور آخر هام عندما يبلغ عمره تسعة شهور، فنجده يبحث عن طرائق ترضيه يحقق بها هدفه </a:t>
            </a:r>
            <a:r>
              <a:rPr kumimoji="0" lang="ar-SA" sz="2800" b="1" i="0" u="none" strike="noStrike" kern="1200" cap="none" spc="0" normalizeH="0" baseline="0" noProof="0" smtClean="0">
                <a:ln>
                  <a:noFill/>
                </a:ln>
                <a:solidFill>
                  <a:srgbClr val="993300"/>
                </a:solidFill>
                <a:effectLst/>
                <a:uLnTx/>
                <a:uFillTx/>
                <a:latin typeface="+mn-lt"/>
                <a:ea typeface="+mn-ea"/>
                <a:cs typeface="+mn-cs"/>
              </a:rPr>
              <a:t>مثال إن لم يستطع الإمساك بشئ بعيداً عنه فسوف يستعين بعصاه ليحضره قريباً منه. </a:t>
            </a:r>
            <a:endParaRPr kumimoji="0" lang="ar-EG" sz="2800" b="1" i="0" u="none" strike="noStrike" kern="1200" cap="none" spc="0" normalizeH="0" baseline="0" noProof="0" smtClean="0">
              <a:ln>
                <a:noFill/>
              </a:ln>
              <a:solidFill>
                <a:srgbClr val="993300"/>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None/>
              <a:tabLst/>
              <a:defRPr/>
            </a:pPr>
            <a:r>
              <a:rPr kumimoji="0" lang="ar-EG" sz="2800" b="1" i="0" u="none" strike="noStrike" kern="1200" cap="none" spc="0" normalizeH="0" baseline="0" noProof="0" smtClean="0">
                <a:ln>
                  <a:noFill/>
                </a:ln>
                <a:solidFill>
                  <a:srgbClr val="993300"/>
                </a:solidFill>
                <a:effectLst/>
                <a:uLnTx/>
                <a:uFillTx/>
                <a:latin typeface="+mn-lt"/>
                <a:ea typeface="+mn-ea"/>
                <a:cs typeface="+mn-cs"/>
              </a:rPr>
              <a:t>مثال : عندما يركل الوسادة بقدمه ليحصل على اللعبة المخبأة تحتها ، أو تحريك الوسادة لأخذ اللعبة تحتها</a:t>
            </a:r>
            <a:r>
              <a:rPr kumimoji="0" lang="ar-EG" sz="2800" b="0" i="0" u="none" strike="noStrike" kern="1200" cap="none" spc="0" normalizeH="0" baseline="0" noProof="0" smtClean="0">
                <a:ln>
                  <a:noFill/>
                </a:ln>
                <a:solidFill>
                  <a:schemeClr val="tx1"/>
                </a:solidFill>
                <a:effectLst/>
                <a:uLnTx/>
                <a:uFillTx/>
                <a:latin typeface="+mn-lt"/>
                <a:ea typeface="+mn-ea"/>
                <a:cs typeface="+mn-cs"/>
              </a:rPr>
              <a:t> </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EG" sz="2800" b="0" i="0" u="none" strike="noStrike" kern="1200" cap="none" spc="0" normalizeH="0" baseline="0" noProof="0" smtClean="0">
                <a:ln>
                  <a:noFill/>
                </a:ln>
                <a:solidFill>
                  <a:schemeClr val="tx1"/>
                </a:solidFill>
                <a:effectLst/>
                <a:uLnTx/>
                <a:uFillTx/>
                <a:latin typeface="+mn-lt"/>
                <a:ea typeface="+mn-ea"/>
                <a:cs typeface="+mn-cs"/>
              </a:rPr>
              <a:t>حيث أن الطفل فى هذه المرحلة يستخدم الاستجابات التى اكتسبها للحصول على هدف معين ، حيث أن حركة الطفل فى هذه المرحلة وسيلة للحصول على شئ أو إزالة عقبة للوصول إلى شئ فالحركة هنا تختلف عن السابقة فى أنها وسيلة أكثر منها تسلية  .</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2800" b="0" i="0" u="none" strike="noStrike" kern="1200" cap="none" spc="0" normalizeH="0" baseline="0" noProof="0" smtClean="0">
                <a:ln>
                  <a:noFill/>
                </a:ln>
                <a:solidFill>
                  <a:schemeClr val="tx1"/>
                </a:solidFill>
                <a:effectLst/>
                <a:uLnTx/>
                <a:uFillTx/>
                <a:latin typeface="+mn-lt"/>
                <a:ea typeface="+mn-ea"/>
                <a:cs typeface="+mn-cs"/>
              </a:rPr>
              <a:t>وفى هذه الفترة تكون لدى الفرد قدرة على التنظيم والتصميم</a:t>
            </a: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95288" y="0"/>
            <a:ext cx="8748712" cy="7100888"/>
          </a:xfrm>
          <a:prstGeom prst="rect">
            <a:avLst/>
          </a:prstGeom>
        </p:spPr>
        <p:txBody>
          <a:bodyPr/>
          <a:lstStyle/>
          <a:p>
            <a:pPr marL="342900" marR="0" lvl="0" indent="-342900" algn="justLow" defTabSz="914400" rtl="1" eaLnBrk="1" fontAlgn="auto" latinLnBrk="0" hangingPunct="1">
              <a:lnSpc>
                <a:spcPct val="100000"/>
              </a:lnSpc>
              <a:spcBef>
                <a:spcPct val="20000"/>
              </a:spcBef>
              <a:spcAft>
                <a:spcPts val="0"/>
              </a:spcAft>
              <a:buClrTx/>
              <a:buSzTx/>
              <a:buFont typeface="Wingdings" pitchFamily="2" charset="2"/>
              <a:buNone/>
              <a:tabLst/>
              <a:defRPr/>
            </a:pPr>
            <a:r>
              <a:rPr kumimoji="0" lang="ar-EG" sz="2400" b="1" i="0" u="none" strike="noStrike" kern="1200" cap="none" spc="0" normalizeH="0" baseline="0" noProof="0" smtClean="0">
                <a:ln>
                  <a:noFill/>
                </a:ln>
                <a:solidFill>
                  <a:srgbClr val="993300"/>
                </a:solidFill>
                <a:effectLst/>
                <a:uLnTx/>
                <a:uFillTx/>
                <a:latin typeface="+mn-lt"/>
                <a:ea typeface="+mn-ea"/>
                <a:cs typeface="+mn-cs"/>
              </a:rPr>
              <a:t>      5</a:t>
            </a:r>
            <a:r>
              <a:rPr kumimoji="0" lang="ar-SA" sz="2400" b="1" i="0" u="none" strike="noStrike" kern="1200" cap="none" spc="0" normalizeH="0" baseline="0" noProof="0" smtClean="0">
                <a:ln>
                  <a:noFill/>
                </a:ln>
                <a:solidFill>
                  <a:srgbClr val="993300"/>
                </a:solidFill>
                <a:effectLst/>
                <a:uLnTx/>
                <a:uFillTx/>
                <a:latin typeface="+mn-lt"/>
                <a:ea typeface="+mn-ea"/>
                <a:cs typeface="+mn-cs"/>
              </a:rPr>
              <a:t>-الاستجابات (ردود الأفعال) الدورية الثلاث</a:t>
            </a:r>
            <a:r>
              <a:rPr kumimoji="0" lang="ar-EG" sz="2400" b="1" i="0" u="none" strike="noStrike" kern="1200" cap="none" spc="0" normalizeH="0" baseline="0" noProof="0" smtClean="0">
                <a:ln>
                  <a:noFill/>
                </a:ln>
                <a:solidFill>
                  <a:srgbClr val="993300"/>
                </a:solidFill>
                <a:effectLst/>
                <a:uLnTx/>
                <a:uFillTx/>
                <a:latin typeface="+mn-lt"/>
                <a:ea typeface="+mn-ea"/>
                <a:cs typeface="+mn-cs"/>
              </a:rPr>
              <a:t>ي</a:t>
            </a:r>
            <a:r>
              <a:rPr kumimoji="0" lang="ar-SA" sz="2400" b="1" i="0" u="none" strike="noStrike" kern="1200" cap="none" spc="0" normalizeH="0" baseline="0" noProof="0" smtClean="0">
                <a:ln>
                  <a:noFill/>
                </a:ln>
                <a:solidFill>
                  <a:srgbClr val="993300"/>
                </a:solidFill>
                <a:effectLst/>
                <a:uLnTx/>
                <a:uFillTx/>
                <a:latin typeface="+mn-lt"/>
                <a:ea typeface="+mn-ea"/>
                <a:cs typeface="+mn-cs"/>
              </a:rPr>
              <a:t>ة :</a:t>
            </a:r>
            <a:r>
              <a:rPr kumimoji="0" lang="ar-SA" sz="4000" b="0" i="0" u="none" strike="noStrike" kern="1200" cap="none" spc="0" normalizeH="0" baseline="0" noProof="0" smtClean="0">
                <a:ln>
                  <a:noFill/>
                </a:ln>
                <a:solidFill>
                  <a:schemeClr val="tx1"/>
                </a:solidFill>
                <a:effectLst/>
                <a:uLnTx/>
                <a:uFillTx/>
                <a:latin typeface="+mn-lt"/>
                <a:ea typeface="+mn-ea"/>
                <a:cs typeface="+mn-cs"/>
              </a:rPr>
              <a:t> </a:t>
            </a:r>
          </a:p>
          <a:p>
            <a:pPr marL="342900" marR="0" lvl="0" indent="-342900" algn="justLow"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2800" b="0" i="0" u="none" strike="noStrike" kern="1200" cap="none" spc="0" normalizeH="0" baseline="0" noProof="0" smtClean="0">
                <a:ln>
                  <a:noFill/>
                </a:ln>
                <a:solidFill>
                  <a:schemeClr val="tx1"/>
                </a:solidFill>
                <a:effectLst/>
                <a:uLnTx/>
                <a:uFillTx/>
                <a:latin typeface="+mn-lt"/>
                <a:ea typeface="+mn-ea"/>
                <a:cs typeface="+mn-cs"/>
              </a:rPr>
              <a:t>	من 1</a:t>
            </a:r>
            <a:r>
              <a:rPr kumimoji="0" lang="ar-EG" sz="2800" b="0" i="0" u="none" strike="noStrike" kern="1200" cap="none" spc="0" normalizeH="0" baseline="0" noProof="0" smtClean="0">
                <a:ln>
                  <a:noFill/>
                </a:ln>
                <a:solidFill>
                  <a:schemeClr val="tx1"/>
                </a:solidFill>
                <a:effectLst/>
                <a:uLnTx/>
                <a:uFillTx/>
                <a:latin typeface="+mn-lt"/>
                <a:ea typeface="+mn-ea"/>
                <a:cs typeface="+mn-cs"/>
              </a:rPr>
              <a:t>1</a:t>
            </a:r>
            <a:r>
              <a:rPr kumimoji="0" lang="ar-SA" sz="2800" b="0" i="0" u="none" strike="noStrike" kern="1200" cap="none" spc="0" normalizeH="0" baseline="0" noProof="0" smtClean="0">
                <a:ln>
                  <a:noFill/>
                </a:ln>
                <a:solidFill>
                  <a:schemeClr val="tx1"/>
                </a:solidFill>
                <a:effectLst/>
                <a:uLnTx/>
                <a:uFillTx/>
                <a:latin typeface="+mn-lt"/>
                <a:ea typeface="+mn-ea"/>
                <a:cs typeface="+mn-cs"/>
              </a:rPr>
              <a:t> شهر حتى 18 شهر لم يعد اهتمام الطفل هنا مركزاً حول سلوكه الخاص وحول جسمه، بمعنى بعده عن التمركز الشديد حول الذات </a:t>
            </a:r>
          </a:p>
          <a:p>
            <a:pPr marL="342900" marR="0" lvl="0" indent="-342900" algn="justLow"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2800" b="0" i="0" u="none" strike="noStrike" kern="1200" cap="none" spc="0" normalizeH="0" baseline="0" noProof="0" smtClean="0">
                <a:ln>
                  <a:noFill/>
                </a:ln>
                <a:solidFill>
                  <a:schemeClr val="tx1"/>
                </a:solidFill>
                <a:effectLst/>
                <a:uLnTx/>
                <a:uFillTx/>
                <a:latin typeface="+mn-lt"/>
                <a:ea typeface="+mn-ea"/>
                <a:cs typeface="+mn-cs"/>
              </a:rPr>
              <a:t>    ان ولع الطفل بحب الاستطلاع فى هذه الفترة يجعله يكرر استجابته ليس مجرد تكرار عشوائياً ولكنه تكراراً يهدف إلى الاختبار والتجريب</a:t>
            </a:r>
            <a:r>
              <a:rPr kumimoji="0" lang="ar-EG" sz="2800" b="0" i="0" u="none" strike="noStrike" kern="1200" cap="none" spc="0" normalizeH="0" baseline="0" noProof="0" smtClean="0">
                <a:ln>
                  <a:noFill/>
                </a:ln>
                <a:solidFill>
                  <a:schemeClr val="tx1"/>
                </a:solidFill>
                <a:effectLst/>
                <a:uLnTx/>
                <a:uFillTx/>
                <a:latin typeface="+mn-lt"/>
                <a:ea typeface="+mn-ea"/>
                <a:cs typeface="+mn-cs"/>
              </a:rPr>
              <a:t> ، حيث يجرب الطفل استجابات جديدة بالمحاولة والخطأ ولذلك يطلق عليها فترة التجريب </a:t>
            </a:r>
          </a:p>
          <a:p>
            <a:pPr marL="342900" marR="0" lvl="0" indent="-342900" algn="justLow"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EG" sz="2800" b="0" i="0" u="none" strike="noStrike" kern="1200" cap="none" spc="0" normalizeH="0" baseline="0" noProof="0" smtClean="0">
                <a:ln>
                  <a:noFill/>
                </a:ln>
                <a:solidFill>
                  <a:schemeClr val="tx1"/>
                </a:solidFill>
                <a:effectLst/>
                <a:uLnTx/>
                <a:uFillTx/>
                <a:latin typeface="+mn-lt"/>
                <a:ea typeface="+mn-ea"/>
                <a:cs typeface="+mn-cs"/>
              </a:rPr>
              <a:t> حيث يميز الطفل بين الاستجابة ونتائج الاستجابة كما تتعدد الاستجابة للوصول على الهدف الواحد وفيها يجرب الطفل استجابات جديدة بالمحاولة والخطأ ، مثال : يدفع الأشياء من حوله عن طريق عصا بيده .</a:t>
            </a:r>
            <a:endParaRPr kumimoji="0" lang="ar-SA"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justLow"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2800" b="0" i="0" u="none" strike="noStrike" kern="1200" cap="none" spc="0" normalizeH="0" baseline="0" noProof="0" smtClean="0">
                <a:ln>
                  <a:noFill/>
                </a:ln>
                <a:solidFill>
                  <a:schemeClr val="tx1"/>
                </a:solidFill>
                <a:effectLst/>
                <a:uLnTx/>
                <a:uFillTx/>
                <a:latin typeface="+mn-lt"/>
                <a:ea typeface="+mn-ea"/>
                <a:cs typeface="+mn-cs"/>
              </a:rPr>
              <a:t>  ويستطلع</a:t>
            </a:r>
            <a:r>
              <a:rPr kumimoji="0" lang="ar-EG" sz="2800" b="0" i="0" u="none" strike="noStrike" kern="1200" cap="none" spc="0" normalizeH="0" baseline="0" noProof="0" smtClean="0">
                <a:ln>
                  <a:noFill/>
                </a:ln>
                <a:solidFill>
                  <a:schemeClr val="tx1"/>
                </a:solidFill>
                <a:effectLst/>
                <a:uLnTx/>
                <a:uFillTx/>
                <a:latin typeface="+mn-lt"/>
                <a:ea typeface="+mn-ea"/>
                <a:cs typeface="+mn-cs"/>
              </a:rPr>
              <a:t> اكتشاف</a:t>
            </a:r>
            <a:r>
              <a:rPr kumimoji="0" lang="ar-SA" sz="2800" b="0" i="0" u="none" strike="noStrike" kern="1200" cap="none" spc="0" normalizeH="0" baseline="0" noProof="0" smtClean="0">
                <a:ln>
                  <a:noFill/>
                </a:ln>
                <a:solidFill>
                  <a:schemeClr val="tx1"/>
                </a:solidFill>
                <a:effectLst/>
                <a:uLnTx/>
                <a:uFillTx/>
                <a:latin typeface="+mn-lt"/>
                <a:ea typeface="+mn-ea"/>
                <a:cs typeface="+mn-cs"/>
              </a:rPr>
              <a:t> أشياء جديدة فيسقط ألعابه أكثر من مرة ليتعرف على مسافات ومواضع السقوط كأنه يدرس العلاقة المكانية </a:t>
            </a:r>
          </a:p>
          <a:p>
            <a:pPr marL="342900" marR="0" lvl="0" indent="-342900" algn="justLow"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2800" b="0" i="0" u="none" strike="noStrike" kern="1200" cap="none" spc="0" normalizeH="0" baseline="0" noProof="0" smtClean="0">
                <a:ln>
                  <a:noFill/>
                </a:ln>
                <a:solidFill>
                  <a:schemeClr val="tx1"/>
                </a:solidFill>
                <a:effectLst/>
                <a:uLnTx/>
                <a:uFillTx/>
                <a:latin typeface="+mn-lt"/>
                <a:ea typeface="+mn-ea"/>
                <a:cs typeface="+mn-cs"/>
              </a:rPr>
              <a:t>  ويتعلم استخدام الوسائل لتحقيق غاية لديه فيسحب المخدة كلها وصولا لشىء عليها</a:t>
            </a:r>
            <a:endParaRPr kumimoji="0" lang="ar-SA"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30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30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30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30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20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nodeType="clickEffect">
                                  <p:stCondLst>
                                    <p:cond delay="0"/>
                                  </p:stCondLst>
                                  <p:childTnLst>
                                    <p:animRot by="21600000">
                                      <p:cBhvr>
                                        <p:cTn id="30" dur="2000" fill="hold"/>
                                        <p:tgtEl>
                                          <p:spTgt spid="2">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468313" y="0"/>
            <a:ext cx="8496300" cy="585788"/>
          </a:xfrm>
          <a:prstGeom prst="rect">
            <a:avLst/>
          </a:prstGeom>
          <a:noFill/>
          <a:ln w="9525">
            <a:noFill/>
            <a:miter lim="800000"/>
            <a:headEnd/>
            <a:tailEnd/>
          </a:ln>
        </p:spPr>
        <p:txBody>
          <a:bodyPr>
            <a:spAutoFit/>
          </a:bodyPr>
          <a:lstStyle/>
          <a:p>
            <a:pPr algn="justLow" rtl="1">
              <a:lnSpc>
                <a:spcPct val="90000"/>
              </a:lnSpc>
              <a:spcBef>
                <a:spcPct val="20000"/>
              </a:spcBef>
              <a:buFontTx/>
              <a:buChar char="•"/>
            </a:pPr>
            <a:r>
              <a:rPr lang="ar-SA" sz="3200" b="1" dirty="0">
                <a:solidFill>
                  <a:srgbClr val="993300"/>
                </a:solidFill>
                <a:latin typeface="Arial" charset="0"/>
              </a:rPr>
              <a:t>6-ابتكار وسائل جديدة من خلال الت</a:t>
            </a:r>
            <a:r>
              <a:rPr lang="ar-EG" sz="3200" b="1" dirty="0">
                <a:solidFill>
                  <a:srgbClr val="993300"/>
                </a:solidFill>
                <a:latin typeface="Arial" charset="0"/>
              </a:rPr>
              <a:t>ركيبات</a:t>
            </a:r>
            <a:r>
              <a:rPr lang="ar-SA" sz="3200" b="1" dirty="0">
                <a:solidFill>
                  <a:srgbClr val="993300"/>
                </a:solidFill>
                <a:latin typeface="Arial" charset="0"/>
              </a:rPr>
              <a:t> العقلية</a:t>
            </a:r>
            <a:r>
              <a:rPr lang="ar-SA" sz="3600" b="1" dirty="0">
                <a:latin typeface="Arial" charset="0"/>
              </a:rPr>
              <a:t> :</a:t>
            </a:r>
            <a:endParaRPr lang="en-US" sz="3600" dirty="0">
              <a:latin typeface="Arial" charset="0"/>
            </a:endParaRPr>
          </a:p>
        </p:txBody>
      </p:sp>
      <p:sp>
        <p:nvSpPr>
          <p:cNvPr id="6" name="Rectangle 3"/>
          <p:cNvSpPr txBox="1">
            <a:spLocks noChangeArrowheads="1"/>
          </p:cNvSpPr>
          <p:nvPr/>
        </p:nvSpPr>
        <p:spPr>
          <a:xfrm>
            <a:off x="179388" y="620713"/>
            <a:ext cx="8964612" cy="5832475"/>
          </a:xfrm>
          <a:prstGeom prst="rect">
            <a:avLst/>
          </a:prstGeom>
        </p:spPr>
        <p:txBody>
          <a:bodyPr/>
          <a:lstStyle/>
          <a:p>
            <a:pPr marL="342900" marR="0" lvl="0" indent="-342900" algn="justLow" defTabSz="914400" rtl="1" eaLnBrk="1" fontAlgn="auto" latinLnBrk="0" hangingPunct="1">
              <a:lnSpc>
                <a:spcPct val="90000"/>
              </a:lnSpc>
              <a:spcBef>
                <a:spcPct val="20000"/>
              </a:spcBef>
              <a:spcAft>
                <a:spcPts val="0"/>
              </a:spcAft>
              <a:buClrTx/>
              <a:buSzTx/>
              <a:buFont typeface="Arial" pitchFamily="34" charset="0"/>
              <a:buChar char="•"/>
              <a:tabLst/>
              <a:defRPr/>
            </a:pPr>
            <a:r>
              <a:rPr kumimoji="0" lang="ar-SA" sz="2800" b="1" i="0" u="none" strike="noStrike" kern="1200" cap="none" spc="0" normalizeH="0" baseline="0" noProof="0" dirty="0" smtClean="0">
                <a:ln>
                  <a:noFill/>
                </a:ln>
                <a:solidFill>
                  <a:schemeClr val="tx1"/>
                </a:solidFill>
                <a:effectLst/>
                <a:uLnTx/>
                <a:uFillTx/>
                <a:latin typeface="+mn-lt"/>
                <a:ea typeface="+mn-ea"/>
                <a:cs typeface="+mn-cs"/>
              </a:rPr>
              <a:t>من 18 شهر حتى 24 شهر أثناء العام الثانى للطفل تحدث ثورة فى الوسائل التى يستخدمها للحصول على المعرفة، </a:t>
            </a:r>
            <a:r>
              <a:rPr kumimoji="0" lang="ar-SA" sz="2800" b="1" i="0" u="none" strike="noStrike" kern="1200" cap="none" spc="0" normalizeH="0" baseline="0" noProof="0" dirty="0" smtClean="0">
                <a:ln>
                  <a:noFill/>
                </a:ln>
                <a:solidFill>
                  <a:srgbClr val="993300"/>
                </a:solidFill>
                <a:effectLst/>
                <a:uLnTx/>
                <a:uFillTx/>
                <a:latin typeface="+mn-lt"/>
                <a:ea typeface="+mn-ea"/>
                <a:cs typeface="+mn-cs"/>
              </a:rPr>
              <a:t>تنمو اللغة</a:t>
            </a:r>
            <a:r>
              <a:rPr kumimoji="0" lang="ar-SA" sz="2800" b="1" i="0" u="none" strike="noStrike" kern="1200" cap="none" spc="0" normalizeH="0" baseline="0" noProof="0" dirty="0" smtClean="0">
                <a:ln>
                  <a:noFill/>
                </a:ln>
                <a:solidFill>
                  <a:schemeClr val="tx1"/>
                </a:solidFill>
                <a:effectLst/>
                <a:uLnTx/>
                <a:uFillTx/>
                <a:latin typeface="+mn-lt"/>
                <a:ea typeface="+mn-ea"/>
                <a:cs typeface="+mn-cs"/>
              </a:rPr>
              <a:t> ويمكنه استدعاء وتذكر أشياء مجردة وغيرمرتبة (سواء أحداث أو أشياء أو أشخاص) باستخدام الكلام أو الحركات أو الصور الذهنية. </a:t>
            </a:r>
          </a:p>
          <a:p>
            <a:pPr marL="342900" marR="0" lvl="0" indent="-342900" algn="r" defTabSz="914400" rtl="1" eaLnBrk="1" fontAlgn="auto" latinLnBrk="0" hangingPunct="1">
              <a:lnSpc>
                <a:spcPct val="90000"/>
              </a:lnSpc>
              <a:spcBef>
                <a:spcPct val="20000"/>
              </a:spcBef>
              <a:spcAft>
                <a:spcPts val="0"/>
              </a:spcAft>
              <a:buClrTx/>
              <a:buSzTx/>
              <a:buFont typeface="Arial" pitchFamily="34" charset="0"/>
              <a:buChar char="•"/>
              <a:tabLst/>
              <a:defRPr/>
            </a:pPr>
            <a:r>
              <a:rPr kumimoji="0" lang="ar-SA" sz="2800" b="1" i="0" u="none" strike="noStrike" kern="1200" cap="none" spc="0" normalizeH="0" baseline="0" noProof="0" dirty="0" smtClean="0">
                <a:ln>
                  <a:noFill/>
                </a:ln>
                <a:solidFill>
                  <a:schemeClr val="tx1"/>
                </a:solidFill>
                <a:effectLst/>
                <a:uLnTx/>
                <a:uFillTx/>
                <a:latin typeface="+mn-lt"/>
                <a:ea typeface="+mn-ea"/>
                <a:cs typeface="+mn-cs"/>
              </a:rPr>
              <a:t>	واعتباراً من ذلك الوقت فإن اكتساب المعرفة يتم عن </a:t>
            </a:r>
            <a:r>
              <a:rPr kumimoji="0" lang="ar-SA" sz="2800" b="1" i="0" u="none" strike="noStrike" kern="1200" cap="none" spc="0" normalizeH="0" baseline="0" noProof="0" dirty="0" smtClean="0">
                <a:ln>
                  <a:noFill/>
                </a:ln>
                <a:solidFill>
                  <a:srgbClr val="993300"/>
                </a:solidFill>
                <a:effectLst/>
                <a:uLnTx/>
                <a:uFillTx/>
                <a:latin typeface="+mn-lt"/>
                <a:ea typeface="+mn-ea"/>
                <a:cs typeface="+mn-cs"/>
              </a:rPr>
              <a:t>طريق الذاكرة والتفكير</a:t>
            </a:r>
            <a:r>
              <a:rPr kumimoji="0" lang="ar-SA" sz="2800" b="1" i="0" u="none" strike="noStrike" kern="1200" cap="none" spc="0" normalizeH="0" baseline="0" noProof="0" dirty="0" smtClean="0">
                <a:ln>
                  <a:noFill/>
                </a:ln>
                <a:solidFill>
                  <a:schemeClr val="tx1"/>
                </a:solidFill>
                <a:effectLst/>
                <a:uLnTx/>
                <a:uFillTx/>
                <a:latin typeface="+mn-lt"/>
                <a:ea typeface="+mn-ea"/>
                <a:cs typeface="+mn-cs"/>
              </a:rPr>
              <a:t> وليس فقط عن طريق الحركة أو الإدراك الحسى.</a:t>
            </a:r>
            <a:endParaRPr kumimoji="0" lang="ar-EG" sz="2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90000"/>
              </a:lnSpc>
              <a:spcBef>
                <a:spcPct val="20000"/>
              </a:spcBef>
              <a:spcAft>
                <a:spcPts val="0"/>
              </a:spcAft>
              <a:buClrTx/>
              <a:buSzTx/>
              <a:buFont typeface="Wingdings" pitchFamily="2" charset="2"/>
              <a:buNone/>
              <a:tabLst/>
              <a:defRPr/>
            </a:pPr>
            <a:r>
              <a:rPr kumimoji="0" lang="ar-EG" sz="2800" b="1" i="0" u="none" strike="noStrike" kern="1200" cap="none" spc="0" normalizeH="0" baseline="0" noProof="0" dirty="0" smtClean="0">
                <a:ln>
                  <a:noFill/>
                </a:ln>
                <a:solidFill>
                  <a:srgbClr val="993300"/>
                </a:solidFill>
                <a:effectLst/>
                <a:uLnTx/>
                <a:uFillTx/>
                <a:latin typeface="+mn-lt"/>
                <a:ea typeface="+mn-ea"/>
                <a:cs typeface="+mn-cs"/>
              </a:rPr>
              <a:t>مثال</a:t>
            </a:r>
            <a:r>
              <a:rPr kumimoji="0" lang="ar-SA" sz="2800" b="1" i="0" u="none" strike="noStrike" kern="1200" cap="none" spc="0" normalizeH="0" baseline="0" noProof="0" dirty="0" smtClean="0">
                <a:ln>
                  <a:noFill/>
                </a:ln>
                <a:solidFill>
                  <a:srgbClr val="993300"/>
                </a:solidFill>
                <a:effectLst/>
                <a:uLnTx/>
                <a:uFillTx/>
                <a:latin typeface="+mn-lt"/>
                <a:ea typeface="+mn-ea"/>
                <a:cs typeface="+mn-cs"/>
              </a:rPr>
              <a:t> </a:t>
            </a:r>
            <a:r>
              <a:rPr kumimoji="0" lang="ar-EG" sz="2800" b="1" i="0" u="none" strike="noStrike" kern="1200" cap="none" spc="0" normalizeH="0" baseline="0" noProof="0" dirty="0" smtClean="0">
                <a:ln>
                  <a:noFill/>
                </a:ln>
                <a:solidFill>
                  <a:srgbClr val="993300"/>
                </a:solidFill>
                <a:effectLst/>
                <a:uLnTx/>
                <a:uFillTx/>
                <a:latin typeface="+mn-lt"/>
                <a:ea typeface="+mn-ea"/>
                <a:cs typeface="+mn-cs"/>
              </a:rPr>
              <a:t>:</a:t>
            </a:r>
            <a:r>
              <a:rPr kumimoji="0" lang="ar-EG" altLang="zh-CN" sz="2800" b="1" i="0" u="none" strike="noStrike" kern="1200" cap="none" spc="0" normalizeH="0" baseline="0" noProof="0" dirty="0" smtClean="0">
                <a:ln>
                  <a:noFill/>
                </a:ln>
                <a:solidFill>
                  <a:srgbClr val="993300"/>
                </a:solidFill>
                <a:effectLst/>
                <a:uLnTx/>
                <a:uFillTx/>
                <a:latin typeface="+mn-lt"/>
                <a:ea typeface="+mn-ea"/>
                <a:cs typeface="+mn-cs"/>
              </a:rPr>
              <a:t> فعندما يعترض الطفل مشكلة (فتح صندوق أو علبة) فإنه يحاول أولاً فتح الصندوق من خلال السلوك الجسمى ولكنه يفشل فيتوقف عن النشاط ثم يبدأ فى فحص الموقف من جديد فيضع يده فجأة على أى ضاغط فينجح فى فتح الصندوق أو تشغيل اللعبة0 وبالتالى فإن البنيانات المعرفية العقلية تساعده على ابتكار واكتشاف ألوان جديدة من السلوك0</a:t>
            </a:r>
            <a:r>
              <a:rPr kumimoji="0" lang="ar-EG" altLang="zh-CN" sz="2800" b="0" i="0" u="none" strike="noStrike" kern="1200" cap="none" spc="0" normalizeH="0" baseline="0" noProof="0" dirty="0" smtClean="0">
                <a:ln>
                  <a:noFill/>
                </a:ln>
                <a:solidFill>
                  <a:schemeClr val="tx1"/>
                </a:solidFill>
                <a:effectLst/>
                <a:uLnTx/>
                <a:uFillTx/>
                <a:latin typeface="+mn-lt"/>
                <a:ea typeface="+mn-ea"/>
                <a:cs typeface="+mn-cs"/>
              </a:rPr>
              <a:t> </a:t>
            </a:r>
            <a:endParaRPr kumimoji="0" lang="ar-SA" sz="2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90000"/>
              </a:lnSpc>
              <a:spcBef>
                <a:spcPct val="20000"/>
              </a:spcBef>
              <a:spcAft>
                <a:spcPts val="0"/>
              </a:spcAft>
              <a:buClrTx/>
              <a:buSzTx/>
              <a:buFont typeface="Arial" pitchFamily="34" charset="0"/>
              <a:buChar char="•"/>
              <a:tabLst/>
              <a:defRPr/>
            </a:pPr>
            <a:r>
              <a:rPr kumimoji="0" lang="ar-SA" sz="2800" b="1" i="0" u="none" strike="noStrike" kern="1200" cap="none" spc="0" normalizeH="0" baseline="0" noProof="0" dirty="0" smtClean="0">
                <a:ln>
                  <a:noFill/>
                </a:ln>
                <a:solidFill>
                  <a:schemeClr val="tx1"/>
                </a:solidFill>
                <a:effectLst/>
                <a:uLnTx/>
                <a:uFillTx/>
                <a:latin typeface="+mn-lt"/>
                <a:ea typeface="+mn-ea"/>
                <a:cs typeface="+mn-cs"/>
              </a:rPr>
              <a:t>	فى هذ المرحلة من العمر تبدأ عادة لدى الأطفال </a:t>
            </a:r>
            <a:r>
              <a:rPr kumimoji="0" lang="ar-SA" sz="2800" b="1" i="0" u="none" strike="noStrike" kern="1200" cap="none" spc="0" normalizeH="0" baseline="0" noProof="0" dirty="0" smtClean="0">
                <a:ln>
                  <a:noFill/>
                </a:ln>
                <a:solidFill>
                  <a:srgbClr val="993300"/>
                </a:solidFill>
                <a:effectLst/>
                <a:uLnTx/>
                <a:uFillTx/>
                <a:latin typeface="+mn-lt"/>
                <a:ea typeface="+mn-ea"/>
                <a:cs typeface="+mn-cs"/>
              </a:rPr>
              <a:t>الألعاب التمثيلية</a:t>
            </a:r>
            <a:endParaRPr kumimoji="0" lang="ar-EG" sz="2800" b="1" i="0" u="none" strike="noStrike" kern="1200" cap="none" spc="0" normalizeH="0" baseline="0" noProof="0" dirty="0" smtClean="0">
              <a:ln>
                <a:noFill/>
              </a:ln>
              <a:solidFill>
                <a:srgbClr val="993300"/>
              </a:solidFill>
              <a:effectLst/>
              <a:uLnTx/>
              <a:uFillTx/>
              <a:latin typeface="+mn-lt"/>
              <a:ea typeface="+mn-ea"/>
              <a:cs typeface="+mn-cs"/>
            </a:endParaRPr>
          </a:p>
          <a:p>
            <a:pPr marL="342900" marR="0" lvl="0" indent="-342900" algn="r" defTabSz="914400" rtl="1" eaLnBrk="1" fontAlgn="auto" latinLnBrk="0" hangingPunct="1">
              <a:lnSpc>
                <a:spcPct val="90000"/>
              </a:lnSpc>
              <a:spcBef>
                <a:spcPct val="20000"/>
              </a:spcBef>
              <a:spcAft>
                <a:spcPts val="0"/>
              </a:spcAft>
              <a:buClrTx/>
              <a:buSzTx/>
              <a:buFont typeface="Wingdings" pitchFamily="2" charset="2"/>
              <a:buNone/>
              <a:tabLst/>
              <a:defRPr/>
            </a:pPr>
            <a:r>
              <a:rPr kumimoji="0" lang="ar-SA" sz="2800" b="1" i="0" u="none" strike="noStrike" kern="1200" cap="none" spc="0" normalizeH="0" baseline="0" noProof="0" dirty="0" smtClean="0">
                <a:ln>
                  <a:noFill/>
                </a:ln>
                <a:solidFill>
                  <a:schemeClr val="tx1"/>
                </a:solidFill>
                <a:effectLst/>
                <a:uLnTx/>
                <a:uFillTx/>
                <a:latin typeface="+mn-lt"/>
                <a:ea typeface="+mn-ea"/>
                <a:cs typeface="+mn-cs"/>
              </a:rPr>
              <a:t> </a:t>
            </a:r>
            <a:r>
              <a:rPr kumimoji="0" lang="ar-EG" sz="2800" b="1" i="0" u="none" strike="noStrike" kern="1200" cap="none" spc="0" normalizeH="0" baseline="0" noProof="0" dirty="0" smtClean="0">
                <a:ln>
                  <a:noFill/>
                </a:ln>
                <a:solidFill>
                  <a:schemeClr val="tx1"/>
                </a:solidFill>
                <a:effectLst/>
                <a:uLnTx/>
                <a:uFillTx/>
                <a:latin typeface="+mn-lt"/>
                <a:ea typeface="+mn-ea"/>
                <a:cs typeface="+mn-cs"/>
              </a:rPr>
              <a:t>( التقليد) </a:t>
            </a:r>
            <a:r>
              <a:rPr kumimoji="0" lang="ar-SA" sz="2800" b="1" i="0" u="none" strike="noStrike" kern="1200" cap="none" spc="0" normalizeH="0" baseline="0" noProof="0" dirty="0" smtClean="0">
                <a:ln>
                  <a:noFill/>
                </a:ln>
                <a:solidFill>
                  <a:schemeClr val="tx1"/>
                </a:solidFill>
                <a:effectLst/>
                <a:uLnTx/>
                <a:uFillTx/>
                <a:latin typeface="+mn-lt"/>
                <a:ea typeface="+mn-ea"/>
                <a:cs typeface="+mn-cs"/>
              </a:rPr>
              <a:t>التى يمثلون فيها ما سيصبحون فيما بعد أنشطتهم المفضلة.</a:t>
            </a:r>
            <a:r>
              <a:rPr kumimoji="0" lang="ar-SA" sz="2800" b="0" i="0" u="none" strike="noStrike" kern="1200" cap="none" spc="0" normalizeH="0" baseline="0" noProof="0" dirty="0" smtClean="0">
                <a:ln>
                  <a:noFill/>
                </a:ln>
                <a:solidFill>
                  <a:schemeClr val="tx1"/>
                </a:solidFill>
                <a:effectLst/>
                <a:uLnTx/>
                <a:uFillTx/>
                <a:latin typeface="+mn-lt"/>
                <a:ea typeface="+mn-ea"/>
                <a:cs typeface="+mn-cs"/>
              </a:rPr>
              <a:t> </a:t>
            </a:r>
            <a:r>
              <a:rPr kumimoji="0" lang="ar-SA" sz="2800" b="1" i="0" u="none" strike="noStrike" kern="1200" cap="none" spc="0" normalizeH="0" baseline="0" noProof="0" dirty="0" smtClean="0">
                <a:ln>
                  <a:noFill/>
                </a:ln>
                <a:solidFill>
                  <a:srgbClr val="993300"/>
                </a:solidFill>
                <a:effectLst/>
                <a:uLnTx/>
                <a:uFillTx/>
                <a:latin typeface="+mn-lt"/>
                <a:ea typeface="+mn-ea"/>
                <a:cs typeface="+mn-cs"/>
              </a:rPr>
              <a:t>وتنمو ملكة التفكير لدى الطفل فى هذه المرحلة</a:t>
            </a:r>
            <a:endParaRPr kumimoji="0" lang="en-US" sz="2800" b="1" i="0" u="none" strike="noStrike" kern="1200" cap="none" spc="0" normalizeH="0" baseline="0" noProof="0" dirty="0" smtClean="0">
              <a:ln>
                <a:noFill/>
              </a:ln>
              <a:solidFill>
                <a:srgbClr val="9933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stCondLst>
                                            <p:cond delay="0"/>
                                          </p:stCondLst>
                                        </p:cTn>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stCondLst>
                                            <p:cond delay="0"/>
                                          </p:stCondLst>
                                        </p:cTn>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stCondLst>
                                            <p:cond delay="0"/>
                                          </p:stCondLst>
                                        </p:cTn>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000">
                                          <p:stCondLst>
                                            <p:cond delay="0"/>
                                          </p:stCondLst>
                                        </p:cTn>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1000">
                                          <p:stCondLst>
                                            <p:cond delay="0"/>
                                          </p:stCondLst>
                                        </p:cTn>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585</Words>
  <Application>Microsoft Office PowerPoint</Application>
  <PresentationFormat>On-screen Show (4:3)</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مراحل النمو العقلى عند بياجيه</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مراحل النمو العقلى عند بياجيه</dc:title>
  <dc:creator>Windows User</dc:creator>
  <cp:lastModifiedBy>Windows User</cp:lastModifiedBy>
  <cp:revision>1</cp:revision>
  <dcterms:created xsi:type="dcterms:W3CDTF">2020-04-01T17:59:00Z</dcterms:created>
  <dcterms:modified xsi:type="dcterms:W3CDTF">2020-04-01T18:06:41Z</dcterms:modified>
</cp:coreProperties>
</file>